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8" r:id="rId1"/>
  </p:sldMasterIdLst>
  <p:notesMasterIdLst>
    <p:notesMasterId r:id="rId33"/>
  </p:notesMasterIdLst>
  <p:sldIdLst>
    <p:sldId id="256" r:id="rId2"/>
    <p:sldId id="267" r:id="rId3"/>
    <p:sldId id="257" r:id="rId4"/>
    <p:sldId id="260" r:id="rId5"/>
    <p:sldId id="268" r:id="rId6"/>
    <p:sldId id="259" r:id="rId7"/>
    <p:sldId id="280" r:id="rId8"/>
    <p:sldId id="286" r:id="rId9"/>
    <p:sldId id="262" r:id="rId10"/>
    <p:sldId id="269" r:id="rId11"/>
    <p:sldId id="270" r:id="rId12"/>
    <p:sldId id="271" r:id="rId13"/>
    <p:sldId id="272" r:id="rId14"/>
    <p:sldId id="273" r:id="rId15"/>
    <p:sldId id="263" r:id="rId16"/>
    <p:sldId id="282" r:id="rId17"/>
    <p:sldId id="274" r:id="rId18"/>
    <p:sldId id="283" r:id="rId19"/>
    <p:sldId id="284" r:id="rId20"/>
    <p:sldId id="275" r:id="rId21"/>
    <p:sldId id="264" r:id="rId22"/>
    <p:sldId id="276" r:id="rId23"/>
    <p:sldId id="265" r:id="rId24"/>
    <p:sldId id="287" r:id="rId25"/>
    <p:sldId id="288" r:id="rId26"/>
    <p:sldId id="289" r:id="rId27"/>
    <p:sldId id="278" r:id="rId28"/>
    <p:sldId id="266" r:id="rId29"/>
    <p:sldId id="281" r:id="rId30"/>
    <p:sldId id="277" r:id="rId31"/>
    <p:sldId id="285" r:id="rId3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4505" autoAdjust="0"/>
    <p:restoredTop sz="87971" autoAdjust="0"/>
  </p:normalViewPr>
  <p:slideViewPr>
    <p:cSldViewPr>
      <p:cViewPr>
        <p:scale>
          <a:sx n="75" d="100"/>
          <a:sy n="75" d="100"/>
        </p:scale>
        <p:origin x="-1224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79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A7E993-96D4-4DCC-8CF6-E1858DB5B3F3}" type="doc">
      <dgm:prSet loTypeId="urn:microsoft.com/office/officeart/2005/8/layout/arrow1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438B062-5B7A-431F-885B-6C7582BDBD15}">
      <dgm:prSet phldrT="[Texte]"/>
      <dgm:spPr/>
      <dgm:t>
        <a:bodyPr vert="vert270"/>
        <a:lstStyle/>
        <a:p>
          <a:pPr algn="ctr"/>
          <a:r>
            <a:rPr lang="fr-FR" dirty="0" smtClean="0"/>
            <a:t>Rotation de 90°</a:t>
          </a:r>
          <a:endParaRPr lang="fr-FR" dirty="0"/>
        </a:p>
      </dgm:t>
    </dgm:pt>
    <dgm:pt modelId="{96BEF9EE-4C11-4706-B16D-E7271EF21080}" type="parTrans" cxnId="{D028B151-E8A5-468E-8E20-99A46046B9E0}">
      <dgm:prSet/>
      <dgm:spPr/>
      <dgm:t>
        <a:bodyPr/>
        <a:lstStyle/>
        <a:p>
          <a:endParaRPr lang="fr-FR"/>
        </a:p>
      </dgm:t>
    </dgm:pt>
    <dgm:pt modelId="{C1CB5649-DA3D-45F7-90ED-1EF43016DEF8}" type="sibTrans" cxnId="{D028B151-E8A5-468E-8E20-99A46046B9E0}">
      <dgm:prSet/>
      <dgm:spPr/>
      <dgm:t>
        <a:bodyPr/>
        <a:lstStyle/>
        <a:p>
          <a:endParaRPr lang="fr-FR"/>
        </a:p>
      </dgm:t>
    </dgm:pt>
    <dgm:pt modelId="{09EBCD3E-4D1D-449A-9357-73DBDF82E0C6}" type="pres">
      <dgm:prSet presAssocID="{16A7E993-96D4-4DCC-8CF6-E1858DB5B3F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6722445-D692-4421-A28D-7D0879E07EC3}" type="pres">
      <dgm:prSet presAssocID="{7438B062-5B7A-431F-885B-6C7582BDBD15}" presName="arrow" presStyleLbl="node1" presStyleIdx="0" presStyleCnt="1" custAng="54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724E371E-A20E-432D-B9BC-60C7222E1713}" type="presOf" srcId="{7438B062-5B7A-431F-885B-6C7582BDBD15}" destId="{96722445-D692-4421-A28D-7D0879E07EC3}" srcOrd="0" destOrd="0" presId="urn:microsoft.com/office/officeart/2005/8/layout/arrow1"/>
    <dgm:cxn modelId="{564022C1-A222-4C89-BE58-F507D3AEECD1}" type="presOf" srcId="{16A7E993-96D4-4DCC-8CF6-E1858DB5B3F3}" destId="{09EBCD3E-4D1D-449A-9357-73DBDF82E0C6}" srcOrd="0" destOrd="0" presId="urn:microsoft.com/office/officeart/2005/8/layout/arrow1"/>
    <dgm:cxn modelId="{D028B151-E8A5-468E-8E20-99A46046B9E0}" srcId="{16A7E993-96D4-4DCC-8CF6-E1858DB5B3F3}" destId="{7438B062-5B7A-431F-885B-6C7582BDBD15}" srcOrd="0" destOrd="0" parTransId="{96BEF9EE-4C11-4706-B16D-E7271EF21080}" sibTransId="{C1CB5649-DA3D-45F7-90ED-1EF43016DEF8}"/>
    <dgm:cxn modelId="{1C3119A9-9CF0-4941-BA24-2FA8C9C698B5}" type="presParOf" srcId="{09EBCD3E-4D1D-449A-9357-73DBDF82E0C6}" destId="{96722445-D692-4421-A28D-7D0879E07EC3}" srcOrd="0" destOrd="0" presId="urn:microsoft.com/office/officeart/2005/8/layout/arrow1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A7E993-96D4-4DCC-8CF6-E1858DB5B3F3}" type="doc">
      <dgm:prSet loTypeId="urn:microsoft.com/office/officeart/2005/8/layout/arrow1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438B062-5B7A-431F-885B-6C7582BDBD15}">
      <dgm:prSet phldrT="[Texte]"/>
      <dgm:spPr/>
      <dgm:t>
        <a:bodyPr vert="vert270"/>
        <a:lstStyle/>
        <a:p>
          <a:pPr algn="ctr"/>
          <a:r>
            <a:rPr lang="fr-FR" dirty="0" smtClean="0"/>
            <a:t>Application de la fonction</a:t>
          </a:r>
          <a:endParaRPr lang="fr-FR" dirty="0"/>
        </a:p>
      </dgm:t>
    </dgm:pt>
    <dgm:pt modelId="{96BEF9EE-4C11-4706-B16D-E7271EF21080}" type="parTrans" cxnId="{D028B151-E8A5-468E-8E20-99A46046B9E0}">
      <dgm:prSet/>
      <dgm:spPr/>
      <dgm:t>
        <a:bodyPr/>
        <a:lstStyle/>
        <a:p>
          <a:endParaRPr lang="fr-FR"/>
        </a:p>
      </dgm:t>
    </dgm:pt>
    <dgm:pt modelId="{C1CB5649-DA3D-45F7-90ED-1EF43016DEF8}" type="sibTrans" cxnId="{D028B151-E8A5-468E-8E20-99A46046B9E0}">
      <dgm:prSet/>
      <dgm:spPr/>
      <dgm:t>
        <a:bodyPr/>
        <a:lstStyle/>
        <a:p>
          <a:endParaRPr lang="fr-FR"/>
        </a:p>
      </dgm:t>
    </dgm:pt>
    <dgm:pt modelId="{09EBCD3E-4D1D-449A-9357-73DBDF82E0C6}" type="pres">
      <dgm:prSet presAssocID="{16A7E993-96D4-4DCC-8CF6-E1858DB5B3F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6722445-D692-4421-A28D-7D0879E07EC3}" type="pres">
      <dgm:prSet presAssocID="{7438B062-5B7A-431F-885B-6C7582BDBD15}" presName="arrow" presStyleLbl="node1" presStyleIdx="0" presStyleCnt="1" custAng="54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66160566-1748-41E5-A1BB-70FDE37987A2}" type="presOf" srcId="{16A7E993-96D4-4DCC-8CF6-E1858DB5B3F3}" destId="{09EBCD3E-4D1D-449A-9357-73DBDF82E0C6}" srcOrd="0" destOrd="0" presId="urn:microsoft.com/office/officeart/2005/8/layout/arrow1"/>
    <dgm:cxn modelId="{D7B954D8-1075-41A8-A9F5-D68DE781B097}" type="presOf" srcId="{7438B062-5B7A-431F-885B-6C7582BDBD15}" destId="{96722445-D692-4421-A28D-7D0879E07EC3}" srcOrd="0" destOrd="0" presId="urn:microsoft.com/office/officeart/2005/8/layout/arrow1"/>
    <dgm:cxn modelId="{D028B151-E8A5-468E-8E20-99A46046B9E0}" srcId="{16A7E993-96D4-4DCC-8CF6-E1858DB5B3F3}" destId="{7438B062-5B7A-431F-885B-6C7582BDBD15}" srcOrd="0" destOrd="0" parTransId="{96BEF9EE-4C11-4706-B16D-E7271EF21080}" sibTransId="{C1CB5649-DA3D-45F7-90ED-1EF43016DEF8}"/>
    <dgm:cxn modelId="{2F37ECB5-E595-40C8-9150-FC9E7EB8A380}" type="presParOf" srcId="{09EBCD3E-4D1D-449A-9357-73DBDF82E0C6}" destId="{96722445-D692-4421-A28D-7D0879E07EC3}" srcOrd="0" destOrd="0" presId="urn:microsoft.com/office/officeart/2005/8/layout/arrow1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B58B92-07FF-4C65-8ED2-5C48B6512C0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69D5D23-EFCF-4F99-A970-A5ECF971D9C6}">
      <dgm:prSet phldrT="[Texte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dirty="0" smtClean="0"/>
            <a:t> Demande activation visibilité</a:t>
          </a:r>
          <a:endParaRPr lang="fr-FR" dirty="0"/>
        </a:p>
      </dgm:t>
    </dgm:pt>
    <dgm:pt modelId="{CE03BD6A-008E-444B-991E-4DE66BD58B0E}" type="parTrans" cxnId="{57C53A93-50E2-4E45-9E40-646E1BC564C8}">
      <dgm:prSet/>
      <dgm:spPr/>
      <dgm:t>
        <a:bodyPr/>
        <a:lstStyle/>
        <a:p>
          <a:endParaRPr lang="fr-FR"/>
        </a:p>
      </dgm:t>
    </dgm:pt>
    <dgm:pt modelId="{6F85CC71-6067-4E07-9CDF-7039BB2F1684}" type="sibTrans" cxnId="{57C53A93-50E2-4E45-9E40-646E1BC564C8}">
      <dgm:prSet/>
      <dgm:spPr/>
      <dgm:t>
        <a:bodyPr/>
        <a:lstStyle/>
        <a:p>
          <a:endParaRPr lang="fr-FR"/>
        </a:p>
      </dgm:t>
    </dgm:pt>
    <dgm:pt modelId="{0849AF88-3A4A-4D21-AC54-FA01D56CBA56}">
      <dgm:prSet phldrT="[Texte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Attente connexion</a:t>
          </a:r>
          <a:endParaRPr lang="fr-FR" dirty="0"/>
        </a:p>
      </dgm:t>
    </dgm:pt>
    <dgm:pt modelId="{DA68C812-160C-45BE-97D8-F63341DD2C46}" type="parTrans" cxnId="{561BD06D-5B56-4E74-BE88-2359CF4315FA}">
      <dgm:prSet/>
      <dgm:spPr/>
      <dgm:t>
        <a:bodyPr/>
        <a:lstStyle/>
        <a:p>
          <a:endParaRPr lang="fr-FR"/>
        </a:p>
      </dgm:t>
    </dgm:pt>
    <dgm:pt modelId="{962105DA-F441-4974-84EC-565DDB501EDD}" type="sibTrans" cxnId="{561BD06D-5B56-4E74-BE88-2359CF4315FA}">
      <dgm:prSet/>
      <dgm:spPr/>
      <dgm:t>
        <a:bodyPr/>
        <a:lstStyle/>
        <a:p>
          <a:endParaRPr lang="fr-FR"/>
        </a:p>
      </dgm:t>
    </dgm:pt>
    <dgm:pt modelId="{F18380E4-C3D0-4EC3-9A04-3803E623D630}">
      <dgm:prSet phldrT="[Texte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dirty="0" smtClean="0"/>
            <a:t> Demande activation Bluetooth</a:t>
          </a:r>
          <a:endParaRPr lang="fr-FR" dirty="0"/>
        </a:p>
      </dgm:t>
    </dgm:pt>
    <dgm:pt modelId="{92B1BB32-34AC-4539-B680-B00AAC8749E3}" type="parTrans" cxnId="{3F5C11E5-A238-4A8A-8EB0-631EB7D63924}">
      <dgm:prSet/>
      <dgm:spPr/>
      <dgm:t>
        <a:bodyPr/>
        <a:lstStyle/>
        <a:p>
          <a:endParaRPr lang="fr-FR"/>
        </a:p>
      </dgm:t>
    </dgm:pt>
    <dgm:pt modelId="{0723347A-2B07-41E8-B987-471E14A592D5}" type="sibTrans" cxnId="{3F5C11E5-A238-4A8A-8EB0-631EB7D63924}">
      <dgm:prSet/>
      <dgm:spPr/>
      <dgm:t>
        <a:bodyPr/>
        <a:lstStyle/>
        <a:p>
          <a:endParaRPr lang="fr-FR"/>
        </a:p>
      </dgm:t>
    </dgm:pt>
    <dgm:pt modelId="{71C07045-8DD0-4061-B43E-F5803D455A89}" type="pres">
      <dgm:prSet presAssocID="{AAB58B92-07FF-4C65-8ED2-5C48B6512C00}" presName="CompostProcess" presStyleCnt="0">
        <dgm:presLayoutVars>
          <dgm:dir/>
          <dgm:resizeHandles val="exact"/>
        </dgm:presLayoutVars>
      </dgm:prSet>
      <dgm:spPr/>
    </dgm:pt>
    <dgm:pt modelId="{40A76F73-C8B5-4116-A146-A87EDBAF6B18}" type="pres">
      <dgm:prSet presAssocID="{AAB58B92-07FF-4C65-8ED2-5C48B6512C00}" presName="arrow" presStyleLbl="bgShp" presStyleIdx="0" presStyleCnt="1" custScaleX="117647" custLinFactNeighborX="1131"/>
      <dgm:spPr/>
    </dgm:pt>
    <dgm:pt modelId="{7E91239D-45E9-4DE6-AB12-6D092E5B12B3}" type="pres">
      <dgm:prSet presAssocID="{AAB58B92-07FF-4C65-8ED2-5C48B6512C00}" presName="linearProcess" presStyleCnt="0"/>
      <dgm:spPr/>
    </dgm:pt>
    <dgm:pt modelId="{77A47AAC-89D5-44C1-98D0-4EAF9E2F4BC4}" type="pres">
      <dgm:prSet presAssocID="{F18380E4-C3D0-4EC3-9A04-3803E623D630}" presName="textNode" presStyleLbl="node1" presStyleIdx="0" presStyleCnt="3" custLinFactX="-3279" custLinFactNeighborX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6F5559-CCC3-4A95-A51D-147BBE5D1C2C}" type="pres">
      <dgm:prSet presAssocID="{0723347A-2B07-41E8-B987-471E14A592D5}" presName="sibTrans" presStyleCnt="0"/>
      <dgm:spPr/>
    </dgm:pt>
    <dgm:pt modelId="{9FC6D21A-E591-478B-982E-3DB3A0C030B7}" type="pres">
      <dgm:prSet presAssocID="{969D5D23-EFCF-4F99-A970-A5ECF971D9C6}" presName="textNode" presStyleLbl="node1" presStyleIdx="1" presStyleCnt="3" custLinFactNeighborX="-93568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3EDC08-6C2D-47A1-8241-88B7F362801B}" type="pres">
      <dgm:prSet presAssocID="{6F85CC71-6067-4E07-9CDF-7039BB2F1684}" presName="sibTrans" presStyleCnt="0"/>
      <dgm:spPr/>
    </dgm:pt>
    <dgm:pt modelId="{AF3C29C4-5167-4947-BBC5-52B601BA0695}" type="pres">
      <dgm:prSet presAssocID="{0849AF88-3A4A-4D21-AC54-FA01D56CBA5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D6BF537A-1F86-425A-85A6-5B2C0731BA61}" type="presOf" srcId="{969D5D23-EFCF-4F99-A970-A5ECF971D9C6}" destId="{9FC6D21A-E591-478B-982E-3DB3A0C030B7}" srcOrd="0" destOrd="0" presId="urn:microsoft.com/office/officeart/2005/8/layout/hProcess9"/>
    <dgm:cxn modelId="{3F5C11E5-A238-4A8A-8EB0-631EB7D63924}" srcId="{AAB58B92-07FF-4C65-8ED2-5C48B6512C00}" destId="{F18380E4-C3D0-4EC3-9A04-3803E623D630}" srcOrd="0" destOrd="0" parTransId="{92B1BB32-34AC-4539-B680-B00AAC8749E3}" sibTransId="{0723347A-2B07-41E8-B987-471E14A592D5}"/>
    <dgm:cxn modelId="{57C53A93-50E2-4E45-9E40-646E1BC564C8}" srcId="{AAB58B92-07FF-4C65-8ED2-5C48B6512C00}" destId="{969D5D23-EFCF-4F99-A970-A5ECF971D9C6}" srcOrd="1" destOrd="0" parTransId="{CE03BD6A-008E-444B-991E-4DE66BD58B0E}" sibTransId="{6F85CC71-6067-4E07-9CDF-7039BB2F1684}"/>
    <dgm:cxn modelId="{561BD06D-5B56-4E74-BE88-2359CF4315FA}" srcId="{AAB58B92-07FF-4C65-8ED2-5C48B6512C00}" destId="{0849AF88-3A4A-4D21-AC54-FA01D56CBA56}" srcOrd="2" destOrd="0" parTransId="{DA68C812-160C-45BE-97D8-F63341DD2C46}" sibTransId="{962105DA-F441-4974-84EC-565DDB501EDD}"/>
    <dgm:cxn modelId="{EF922DE2-2F17-4F2B-95D4-13CB15C27997}" type="presOf" srcId="{AAB58B92-07FF-4C65-8ED2-5C48B6512C00}" destId="{71C07045-8DD0-4061-B43E-F5803D455A89}" srcOrd="0" destOrd="0" presId="urn:microsoft.com/office/officeart/2005/8/layout/hProcess9"/>
    <dgm:cxn modelId="{B073DEFC-6E31-44F3-AB2A-11A7B4884CBA}" type="presOf" srcId="{0849AF88-3A4A-4D21-AC54-FA01D56CBA56}" destId="{AF3C29C4-5167-4947-BBC5-52B601BA0695}" srcOrd="0" destOrd="0" presId="urn:microsoft.com/office/officeart/2005/8/layout/hProcess9"/>
    <dgm:cxn modelId="{24D98E61-2A4A-44A2-A8FD-C3E49129060A}" type="presOf" srcId="{F18380E4-C3D0-4EC3-9A04-3803E623D630}" destId="{77A47AAC-89D5-44C1-98D0-4EAF9E2F4BC4}" srcOrd="0" destOrd="0" presId="urn:microsoft.com/office/officeart/2005/8/layout/hProcess9"/>
    <dgm:cxn modelId="{E973ED6B-826A-4D73-8479-953567CAB1C7}" type="presParOf" srcId="{71C07045-8DD0-4061-B43E-F5803D455A89}" destId="{40A76F73-C8B5-4116-A146-A87EDBAF6B18}" srcOrd="0" destOrd="0" presId="urn:microsoft.com/office/officeart/2005/8/layout/hProcess9"/>
    <dgm:cxn modelId="{B66CE7DD-95C9-4E50-96B4-2AFB6BE2A9A4}" type="presParOf" srcId="{71C07045-8DD0-4061-B43E-F5803D455A89}" destId="{7E91239D-45E9-4DE6-AB12-6D092E5B12B3}" srcOrd="1" destOrd="0" presId="urn:microsoft.com/office/officeart/2005/8/layout/hProcess9"/>
    <dgm:cxn modelId="{5D1CC286-99DF-4FBD-BD13-81507F68EB61}" type="presParOf" srcId="{7E91239D-45E9-4DE6-AB12-6D092E5B12B3}" destId="{77A47AAC-89D5-44C1-98D0-4EAF9E2F4BC4}" srcOrd="0" destOrd="0" presId="urn:microsoft.com/office/officeart/2005/8/layout/hProcess9"/>
    <dgm:cxn modelId="{76ED9F2B-1432-425C-B945-CB5905A546D8}" type="presParOf" srcId="{7E91239D-45E9-4DE6-AB12-6D092E5B12B3}" destId="{476F5559-CCC3-4A95-A51D-147BBE5D1C2C}" srcOrd="1" destOrd="0" presId="urn:microsoft.com/office/officeart/2005/8/layout/hProcess9"/>
    <dgm:cxn modelId="{568B53E2-064A-4701-8CAA-FACF439BEFBE}" type="presParOf" srcId="{7E91239D-45E9-4DE6-AB12-6D092E5B12B3}" destId="{9FC6D21A-E591-478B-982E-3DB3A0C030B7}" srcOrd="2" destOrd="0" presId="urn:microsoft.com/office/officeart/2005/8/layout/hProcess9"/>
    <dgm:cxn modelId="{D1B61CB1-0A26-442E-B748-41E87B84E248}" type="presParOf" srcId="{7E91239D-45E9-4DE6-AB12-6D092E5B12B3}" destId="{963EDC08-6C2D-47A1-8241-88B7F362801B}" srcOrd="3" destOrd="0" presId="urn:microsoft.com/office/officeart/2005/8/layout/hProcess9"/>
    <dgm:cxn modelId="{D5E45D51-6E98-4E41-82F3-20D976B0D794}" type="presParOf" srcId="{7E91239D-45E9-4DE6-AB12-6D092E5B12B3}" destId="{AF3C29C4-5167-4947-BBC5-52B601BA0695}" srcOrd="4" destOrd="0" presId="urn:microsoft.com/office/officeart/2005/8/layout/hProcess9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B58B92-07FF-4C65-8ED2-5C48B6512C0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49AF88-3A4A-4D21-AC54-FA01D56CBA56}">
      <dgm:prSet phldrT="[Texte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Scan des périphériques</a:t>
          </a:r>
          <a:endParaRPr lang="fr-FR" dirty="0"/>
        </a:p>
      </dgm:t>
    </dgm:pt>
    <dgm:pt modelId="{DA68C812-160C-45BE-97D8-F63341DD2C46}" type="parTrans" cxnId="{561BD06D-5B56-4E74-BE88-2359CF4315FA}">
      <dgm:prSet/>
      <dgm:spPr/>
      <dgm:t>
        <a:bodyPr/>
        <a:lstStyle/>
        <a:p>
          <a:endParaRPr lang="fr-FR"/>
        </a:p>
      </dgm:t>
    </dgm:pt>
    <dgm:pt modelId="{962105DA-F441-4974-84EC-565DDB501EDD}" type="sibTrans" cxnId="{561BD06D-5B56-4E74-BE88-2359CF4315FA}">
      <dgm:prSet/>
      <dgm:spPr/>
      <dgm:t>
        <a:bodyPr/>
        <a:lstStyle/>
        <a:p>
          <a:endParaRPr lang="fr-FR"/>
        </a:p>
      </dgm:t>
    </dgm:pt>
    <dgm:pt modelId="{F18380E4-C3D0-4EC3-9A04-3803E623D630}">
      <dgm:prSet phldrT="[Texte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dirty="0" smtClean="0"/>
            <a:t> Demande activation Bluetooth</a:t>
          </a:r>
          <a:endParaRPr lang="fr-FR" dirty="0"/>
        </a:p>
      </dgm:t>
    </dgm:pt>
    <dgm:pt modelId="{92B1BB32-34AC-4539-B680-B00AAC8749E3}" type="parTrans" cxnId="{3F5C11E5-A238-4A8A-8EB0-631EB7D63924}">
      <dgm:prSet/>
      <dgm:spPr/>
      <dgm:t>
        <a:bodyPr/>
        <a:lstStyle/>
        <a:p>
          <a:endParaRPr lang="fr-FR"/>
        </a:p>
      </dgm:t>
    </dgm:pt>
    <dgm:pt modelId="{0723347A-2B07-41E8-B987-471E14A592D5}" type="sibTrans" cxnId="{3F5C11E5-A238-4A8A-8EB0-631EB7D63924}">
      <dgm:prSet/>
      <dgm:spPr/>
      <dgm:t>
        <a:bodyPr/>
        <a:lstStyle/>
        <a:p>
          <a:endParaRPr lang="fr-FR"/>
        </a:p>
      </dgm:t>
    </dgm:pt>
    <dgm:pt modelId="{A84FE7C0-DCBC-4D70-9FAB-EBA218559310}">
      <dgm:prSet phldrT="[Texte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Association des téléphones</a:t>
          </a:r>
          <a:endParaRPr lang="fr-FR" dirty="0"/>
        </a:p>
      </dgm:t>
    </dgm:pt>
    <dgm:pt modelId="{4AAAE265-6300-4AAA-87CB-EE3E3D72F4A8}" type="parTrans" cxnId="{AA4E8DB5-0A4D-4077-A3C4-6862791737AD}">
      <dgm:prSet/>
      <dgm:spPr/>
      <dgm:t>
        <a:bodyPr/>
        <a:lstStyle/>
        <a:p>
          <a:endParaRPr lang="fr-FR"/>
        </a:p>
      </dgm:t>
    </dgm:pt>
    <dgm:pt modelId="{D7533ED0-9C6A-4C81-85FD-03089D569957}" type="sibTrans" cxnId="{AA4E8DB5-0A4D-4077-A3C4-6862791737AD}">
      <dgm:prSet/>
      <dgm:spPr/>
      <dgm:t>
        <a:bodyPr/>
        <a:lstStyle/>
        <a:p>
          <a:endParaRPr lang="fr-FR"/>
        </a:p>
      </dgm:t>
    </dgm:pt>
    <dgm:pt modelId="{71C07045-8DD0-4061-B43E-F5803D455A89}" type="pres">
      <dgm:prSet presAssocID="{AAB58B92-07FF-4C65-8ED2-5C48B6512C00}" presName="CompostProcess" presStyleCnt="0">
        <dgm:presLayoutVars>
          <dgm:dir/>
          <dgm:resizeHandles val="exact"/>
        </dgm:presLayoutVars>
      </dgm:prSet>
      <dgm:spPr/>
    </dgm:pt>
    <dgm:pt modelId="{40A76F73-C8B5-4116-A146-A87EDBAF6B18}" type="pres">
      <dgm:prSet presAssocID="{AAB58B92-07FF-4C65-8ED2-5C48B6512C00}" presName="arrow" presStyleLbl="bgShp" presStyleIdx="0" presStyleCnt="1" custScaleX="115780" custLinFactNeighborX="6116" custLinFactNeighborY="-977"/>
      <dgm:spPr/>
    </dgm:pt>
    <dgm:pt modelId="{7E91239D-45E9-4DE6-AB12-6D092E5B12B3}" type="pres">
      <dgm:prSet presAssocID="{AAB58B92-07FF-4C65-8ED2-5C48B6512C00}" presName="linearProcess" presStyleCnt="0"/>
      <dgm:spPr/>
    </dgm:pt>
    <dgm:pt modelId="{77A47AAC-89D5-44C1-98D0-4EAF9E2F4BC4}" type="pres">
      <dgm:prSet presAssocID="{F18380E4-C3D0-4EC3-9A04-3803E623D630}" presName="textNode" presStyleLbl="node1" presStyleIdx="0" presStyleCnt="3" custLinFactNeighborX="-70097" custLinFactNeighborY="-273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6F5559-CCC3-4A95-A51D-147BBE5D1C2C}" type="pres">
      <dgm:prSet presAssocID="{0723347A-2B07-41E8-B987-471E14A592D5}" presName="sibTrans" presStyleCnt="0"/>
      <dgm:spPr/>
    </dgm:pt>
    <dgm:pt modelId="{32EBA050-82C0-4B5F-890D-47E36A91860B}" type="pres">
      <dgm:prSet presAssocID="{A84FE7C0-DCBC-4D70-9FAB-EBA218559310}" presName="textNode" presStyleLbl="node1" presStyleIdx="1" presStyleCnt="3" custLinFactX="100000" custLinFactNeighborX="104189" custLinFactNeighborY="-273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1E500A-9F7F-442A-94A6-3F51915F4DF4}" type="pres">
      <dgm:prSet presAssocID="{D7533ED0-9C6A-4C81-85FD-03089D569957}" presName="sibTrans" presStyleCnt="0"/>
      <dgm:spPr/>
    </dgm:pt>
    <dgm:pt modelId="{AF3C29C4-5167-4947-BBC5-52B601BA0695}" type="pres">
      <dgm:prSet presAssocID="{0849AF88-3A4A-4D21-AC54-FA01D56CBA56}" presName="textNode" presStyleLbl="node1" presStyleIdx="2" presStyleCnt="3" custLinFactX="-100000" custLinFactNeighborX="-105868" custLinFactNeighborY="-273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F5C11E5-A238-4A8A-8EB0-631EB7D63924}" srcId="{AAB58B92-07FF-4C65-8ED2-5C48B6512C00}" destId="{F18380E4-C3D0-4EC3-9A04-3803E623D630}" srcOrd="0" destOrd="0" parTransId="{92B1BB32-34AC-4539-B680-B00AAC8749E3}" sibTransId="{0723347A-2B07-41E8-B987-471E14A592D5}"/>
    <dgm:cxn modelId="{AA4E8DB5-0A4D-4077-A3C4-6862791737AD}" srcId="{AAB58B92-07FF-4C65-8ED2-5C48B6512C00}" destId="{A84FE7C0-DCBC-4D70-9FAB-EBA218559310}" srcOrd="1" destOrd="0" parTransId="{4AAAE265-6300-4AAA-87CB-EE3E3D72F4A8}" sibTransId="{D7533ED0-9C6A-4C81-85FD-03089D569957}"/>
    <dgm:cxn modelId="{0BCCA1F4-B357-47A9-9A2B-86ED6331098E}" type="presOf" srcId="{AAB58B92-07FF-4C65-8ED2-5C48B6512C00}" destId="{71C07045-8DD0-4061-B43E-F5803D455A89}" srcOrd="0" destOrd="0" presId="urn:microsoft.com/office/officeart/2005/8/layout/hProcess9"/>
    <dgm:cxn modelId="{561BD06D-5B56-4E74-BE88-2359CF4315FA}" srcId="{AAB58B92-07FF-4C65-8ED2-5C48B6512C00}" destId="{0849AF88-3A4A-4D21-AC54-FA01D56CBA56}" srcOrd="2" destOrd="0" parTransId="{DA68C812-160C-45BE-97D8-F63341DD2C46}" sibTransId="{962105DA-F441-4974-84EC-565DDB501EDD}"/>
    <dgm:cxn modelId="{FE9D40AD-FF8A-488A-B1BA-7F060869B49D}" type="presOf" srcId="{0849AF88-3A4A-4D21-AC54-FA01D56CBA56}" destId="{AF3C29C4-5167-4947-BBC5-52B601BA0695}" srcOrd="0" destOrd="0" presId="urn:microsoft.com/office/officeart/2005/8/layout/hProcess9"/>
    <dgm:cxn modelId="{DEEB91FE-6F21-46DD-A989-9A0A9C9DBA5A}" type="presOf" srcId="{A84FE7C0-DCBC-4D70-9FAB-EBA218559310}" destId="{32EBA050-82C0-4B5F-890D-47E36A91860B}" srcOrd="0" destOrd="0" presId="urn:microsoft.com/office/officeart/2005/8/layout/hProcess9"/>
    <dgm:cxn modelId="{AB552F81-4FD1-4A31-B856-19221A5FE0C1}" type="presOf" srcId="{F18380E4-C3D0-4EC3-9A04-3803E623D630}" destId="{77A47AAC-89D5-44C1-98D0-4EAF9E2F4BC4}" srcOrd="0" destOrd="0" presId="urn:microsoft.com/office/officeart/2005/8/layout/hProcess9"/>
    <dgm:cxn modelId="{F43CAC14-DFC8-4CA4-9B9A-2046BDF4F9F5}" type="presParOf" srcId="{71C07045-8DD0-4061-B43E-F5803D455A89}" destId="{40A76F73-C8B5-4116-A146-A87EDBAF6B18}" srcOrd="0" destOrd="0" presId="urn:microsoft.com/office/officeart/2005/8/layout/hProcess9"/>
    <dgm:cxn modelId="{DCCBA041-3999-44F7-9018-42E0DD187EDC}" type="presParOf" srcId="{71C07045-8DD0-4061-B43E-F5803D455A89}" destId="{7E91239D-45E9-4DE6-AB12-6D092E5B12B3}" srcOrd="1" destOrd="0" presId="urn:microsoft.com/office/officeart/2005/8/layout/hProcess9"/>
    <dgm:cxn modelId="{4E29E569-7AD0-4EA1-AC87-9DFF52A034E4}" type="presParOf" srcId="{7E91239D-45E9-4DE6-AB12-6D092E5B12B3}" destId="{77A47AAC-89D5-44C1-98D0-4EAF9E2F4BC4}" srcOrd="0" destOrd="0" presId="urn:microsoft.com/office/officeart/2005/8/layout/hProcess9"/>
    <dgm:cxn modelId="{725163BA-4F05-4D59-B71E-BADF17069F2E}" type="presParOf" srcId="{7E91239D-45E9-4DE6-AB12-6D092E5B12B3}" destId="{476F5559-CCC3-4A95-A51D-147BBE5D1C2C}" srcOrd="1" destOrd="0" presId="urn:microsoft.com/office/officeart/2005/8/layout/hProcess9"/>
    <dgm:cxn modelId="{F4550FFD-1966-4F4A-8311-F4E8622D8A6F}" type="presParOf" srcId="{7E91239D-45E9-4DE6-AB12-6D092E5B12B3}" destId="{32EBA050-82C0-4B5F-890D-47E36A91860B}" srcOrd="2" destOrd="0" presId="urn:microsoft.com/office/officeart/2005/8/layout/hProcess9"/>
    <dgm:cxn modelId="{83A64B2E-D0B0-4083-AA95-0D074BF0C932}" type="presParOf" srcId="{7E91239D-45E9-4DE6-AB12-6D092E5B12B3}" destId="{601E500A-9F7F-442A-94A6-3F51915F4DF4}" srcOrd="3" destOrd="0" presId="urn:microsoft.com/office/officeart/2005/8/layout/hProcess9"/>
    <dgm:cxn modelId="{FD0C7A58-8C0C-4180-B3B1-79EE6C5E413D}" type="presParOf" srcId="{7E91239D-45E9-4DE6-AB12-6D092E5B12B3}" destId="{AF3C29C4-5167-4947-BBC5-52B601BA0695}" srcOrd="4" destOrd="0" presId="urn:microsoft.com/office/officeart/2005/8/layout/hProcess9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B58B92-07FF-4C65-8ED2-5C48B6512C0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49AF88-3A4A-4D21-AC54-FA01D56CBA56}">
      <dgm:prSet phldrT="[Texte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Demande envoi de la plateau</a:t>
          </a:r>
          <a:endParaRPr lang="fr-FR" dirty="0"/>
        </a:p>
      </dgm:t>
    </dgm:pt>
    <dgm:pt modelId="{DA68C812-160C-45BE-97D8-F63341DD2C46}" type="parTrans" cxnId="{561BD06D-5B56-4E74-BE88-2359CF4315FA}">
      <dgm:prSet/>
      <dgm:spPr/>
      <dgm:t>
        <a:bodyPr/>
        <a:lstStyle/>
        <a:p>
          <a:endParaRPr lang="fr-FR"/>
        </a:p>
      </dgm:t>
    </dgm:pt>
    <dgm:pt modelId="{962105DA-F441-4974-84EC-565DDB501EDD}" type="sibTrans" cxnId="{561BD06D-5B56-4E74-BE88-2359CF4315FA}">
      <dgm:prSet/>
      <dgm:spPr/>
      <dgm:t>
        <a:bodyPr/>
        <a:lstStyle/>
        <a:p>
          <a:endParaRPr lang="fr-FR"/>
        </a:p>
      </dgm:t>
    </dgm:pt>
    <dgm:pt modelId="{F18380E4-C3D0-4EC3-9A04-3803E623D630}">
      <dgm:prSet phldrT="[Texte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fr-FR" dirty="0" smtClean="0"/>
            <a:t> Confirmation de la connexion </a:t>
          </a:r>
          <a:endParaRPr lang="fr-FR" dirty="0"/>
        </a:p>
      </dgm:t>
    </dgm:pt>
    <dgm:pt modelId="{92B1BB32-34AC-4539-B680-B00AAC8749E3}" type="parTrans" cxnId="{3F5C11E5-A238-4A8A-8EB0-631EB7D63924}">
      <dgm:prSet/>
      <dgm:spPr/>
      <dgm:t>
        <a:bodyPr/>
        <a:lstStyle/>
        <a:p>
          <a:endParaRPr lang="fr-FR"/>
        </a:p>
      </dgm:t>
    </dgm:pt>
    <dgm:pt modelId="{0723347A-2B07-41E8-B987-471E14A592D5}" type="sibTrans" cxnId="{3F5C11E5-A238-4A8A-8EB0-631EB7D63924}">
      <dgm:prSet/>
      <dgm:spPr/>
      <dgm:t>
        <a:bodyPr/>
        <a:lstStyle/>
        <a:p>
          <a:endParaRPr lang="fr-FR"/>
        </a:p>
      </dgm:t>
    </dgm:pt>
    <dgm:pt modelId="{A84FE7C0-DCBC-4D70-9FAB-EBA218559310}">
      <dgm:prSet phldrT="[Texte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dirty="0" smtClean="0"/>
            <a:t>Envoi de la partie</a:t>
          </a:r>
          <a:endParaRPr lang="fr-FR" dirty="0"/>
        </a:p>
      </dgm:t>
    </dgm:pt>
    <dgm:pt modelId="{4AAAE265-6300-4AAA-87CB-EE3E3D72F4A8}" type="parTrans" cxnId="{AA4E8DB5-0A4D-4077-A3C4-6862791737AD}">
      <dgm:prSet/>
      <dgm:spPr/>
      <dgm:t>
        <a:bodyPr/>
        <a:lstStyle/>
        <a:p>
          <a:endParaRPr lang="fr-FR"/>
        </a:p>
      </dgm:t>
    </dgm:pt>
    <dgm:pt modelId="{D7533ED0-9C6A-4C81-85FD-03089D569957}" type="sibTrans" cxnId="{AA4E8DB5-0A4D-4077-A3C4-6862791737AD}">
      <dgm:prSet/>
      <dgm:spPr/>
      <dgm:t>
        <a:bodyPr/>
        <a:lstStyle/>
        <a:p>
          <a:endParaRPr lang="fr-FR"/>
        </a:p>
      </dgm:t>
    </dgm:pt>
    <dgm:pt modelId="{71C07045-8DD0-4061-B43E-F5803D455A89}" type="pres">
      <dgm:prSet presAssocID="{AAB58B92-07FF-4C65-8ED2-5C48B6512C00}" presName="CompostProcess" presStyleCnt="0">
        <dgm:presLayoutVars>
          <dgm:dir/>
          <dgm:resizeHandles val="exact"/>
        </dgm:presLayoutVars>
      </dgm:prSet>
      <dgm:spPr/>
    </dgm:pt>
    <dgm:pt modelId="{40A76F73-C8B5-4116-A146-A87EDBAF6B18}" type="pres">
      <dgm:prSet presAssocID="{AAB58B92-07FF-4C65-8ED2-5C48B6512C00}" presName="arrow" presStyleLbl="bgShp" presStyleIdx="0" presStyleCnt="1" custScaleX="115780" custLinFactNeighborX="1882"/>
      <dgm:spPr/>
    </dgm:pt>
    <dgm:pt modelId="{7E91239D-45E9-4DE6-AB12-6D092E5B12B3}" type="pres">
      <dgm:prSet presAssocID="{AAB58B92-07FF-4C65-8ED2-5C48B6512C00}" presName="linearProcess" presStyleCnt="0"/>
      <dgm:spPr/>
    </dgm:pt>
    <dgm:pt modelId="{77A47AAC-89D5-44C1-98D0-4EAF9E2F4BC4}" type="pres">
      <dgm:prSet presAssocID="{F18380E4-C3D0-4EC3-9A04-3803E623D630}" presName="textNode" presStyleLbl="node1" presStyleIdx="0" presStyleCnt="3" custLinFactNeighborX="-70097" custLinFactNeighborY="210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76F5559-CCC3-4A95-A51D-147BBE5D1C2C}" type="pres">
      <dgm:prSet presAssocID="{0723347A-2B07-41E8-B987-471E14A592D5}" presName="sibTrans" presStyleCnt="0"/>
      <dgm:spPr/>
    </dgm:pt>
    <dgm:pt modelId="{32EBA050-82C0-4B5F-890D-47E36A91860B}" type="pres">
      <dgm:prSet presAssocID="{A84FE7C0-DCBC-4D70-9FAB-EBA218559310}" presName="textNode" presStyleLbl="node1" presStyleIdx="1" presStyleCnt="3" custLinFactX="100000" custLinFactNeighborX="104189" custLinFactNeighborY="210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1E500A-9F7F-442A-94A6-3F51915F4DF4}" type="pres">
      <dgm:prSet presAssocID="{D7533ED0-9C6A-4C81-85FD-03089D569957}" presName="sibTrans" presStyleCnt="0"/>
      <dgm:spPr/>
    </dgm:pt>
    <dgm:pt modelId="{AF3C29C4-5167-4947-BBC5-52B601BA0695}" type="pres">
      <dgm:prSet presAssocID="{0849AF88-3A4A-4D21-AC54-FA01D56CBA56}" presName="textNode" presStyleLbl="node1" presStyleIdx="2" presStyleCnt="3" custLinFactX="-100000" custLinFactNeighborX="-105868" custLinFactNeighborY="210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A8F3B7B-2D91-4FD7-8B60-685A4DE3A45A}" type="presOf" srcId="{A84FE7C0-DCBC-4D70-9FAB-EBA218559310}" destId="{32EBA050-82C0-4B5F-890D-47E36A91860B}" srcOrd="0" destOrd="0" presId="urn:microsoft.com/office/officeart/2005/8/layout/hProcess9"/>
    <dgm:cxn modelId="{3F5C11E5-A238-4A8A-8EB0-631EB7D63924}" srcId="{AAB58B92-07FF-4C65-8ED2-5C48B6512C00}" destId="{F18380E4-C3D0-4EC3-9A04-3803E623D630}" srcOrd="0" destOrd="0" parTransId="{92B1BB32-34AC-4539-B680-B00AAC8749E3}" sibTransId="{0723347A-2B07-41E8-B987-471E14A592D5}"/>
    <dgm:cxn modelId="{8240DC86-36A7-4A9F-AA3B-DDD526C4ECA0}" type="presOf" srcId="{AAB58B92-07FF-4C65-8ED2-5C48B6512C00}" destId="{71C07045-8DD0-4061-B43E-F5803D455A89}" srcOrd="0" destOrd="0" presId="urn:microsoft.com/office/officeart/2005/8/layout/hProcess9"/>
    <dgm:cxn modelId="{AA4E8DB5-0A4D-4077-A3C4-6862791737AD}" srcId="{AAB58B92-07FF-4C65-8ED2-5C48B6512C00}" destId="{A84FE7C0-DCBC-4D70-9FAB-EBA218559310}" srcOrd="1" destOrd="0" parTransId="{4AAAE265-6300-4AAA-87CB-EE3E3D72F4A8}" sibTransId="{D7533ED0-9C6A-4C81-85FD-03089D569957}"/>
    <dgm:cxn modelId="{561BD06D-5B56-4E74-BE88-2359CF4315FA}" srcId="{AAB58B92-07FF-4C65-8ED2-5C48B6512C00}" destId="{0849AF88-3A4A-4D21-AC54-FA01D56CBA56}" srcOrd="2" destOrd="0" parTransId="{DA68C812-160C-45BE-97D8-F63341DD2C46}" sibTransId="{962105DA-F441-4974-84EC-565DDB501EDD}"/>
    <dgm:cxn modelId="{F76CBCB8-A939-44AE-A701-64EEA6D52D6E}" type="presOf" srcId="{0849AF88-3A4A-4D21-AC54-FA01D56CBA56}" destId="{AF3C29C4-5167-4947-BBC5-52B601BA0695}" srcOrd="0" destOrd="0" presId="urn:microsoft.com/office/officeart/2005/8/layout/hProcess9"/>
    <dgm:cxn modelId="{36740480-4E7F-4753-8A8C-9B2910E7EE38}" type="presOf" srcId="{F18380E4-C3D0-4EC3-9A04-3803E623D630}" destId="{77A47AAC-89D5-44C1-98D0-4EAF9E2F4BC4}" srcOrd="0" destOrd="0" presId="urn:microsoft.com/office/officeart/2005/8/layout/hProcess9"/>
    <dgm:cxn modelId="{8F44736C-78B8-425E-AB7B-36BA0A6A56DC}" type="presParOf" srcId="{71C07045-8DD0-4061-B43E-F5803D455A89}" destId="{40A76F73-C8B5-4116-A146-A87EDBAF6B18}" srcOrd="0" destOrd="0" presId="urn:microsoft.com/office/officeart/2005/8/layout/hProcess9"/>
    <dgm:cxn modelId="{E2BA53A0-C5E8-4F55-87E3-6C8BF9D6E148}" type="presParOf" srcId="{71C07045-8DD0-4061-B43E-F5803D455A89}" destId="{7E91239D-45E9-4DE6-AB12-6D092E5B12B3}" srcOrd="1" destOrd="0" presId="urn:microsoft.com/office/officeart/2005/8/layout/hProcess9"/>
    <dgm:cxn modelId="{F5BC728D-AA9A-4C91-BBC1-2DAA5B8C538F}" type="presParOf" srcId="{7E91239D-45E9-4DE6-AB12-6D092E5B12B3}" destId="{77A47AAC-89D5-44C1-98D0-4EAF9E2F4BC4}" srcOrd="0" destOrd="0" presId="urn:microsoft.com/office/officeart/2005/8/layout/hProcess9"/>
    <dgm:cxn modelId="{278C5967-B875-43A9-98CE-1D5198ED7130}" type="presParOf" srcId="{7E91239D-45E9-4DE6-AB12-6D092E5B12B3}" destId="{476F5559-CCC3-4A95-A51D-147BBE5D1C2C}" srcOrd="1" destOrd="0" presId="urn:microsoft.com/office/officeart/2005/8/layout/hProcess9"/>
    <dgm:cxn modelId="{FABB7AA6-24B7-496E-85B2-EC4532A2BFED}" type="presParOf" srcId="{7E91239D-45E9-4DE6-AB12-6D092E5B12B3}" destId="{32EBA050-82C0-4B5F-890D-47E36A91860B}" srcOrd="2" destOrd="0" presId="urn:microsoft.com/office/officeart/2005/8/layout/hProcess9"/>
    <dgm:cxn modelId="{D53C3369-CA7D-482C-B590-649EE1A1D002}" type="presParOf" srcId="{7E91239D-45E9-4DE6-AB12-6D092E5B12B3}" destId="{601E500A-9F7F-442A-94A6-3F51915F4DF4}" srcOrd="3" destOrd="0" presId="urn:microsoft.com/office/officeart/2005/8/layout/hProcess9"/>
    <dgm:cxn modelId="{38ACE6AA-F157-416F-A938-330EA2B03138}" type="presParOf" srcId="{7E91239D-45E9-4DE6-AB12-6D092E5B12B3}" destId="{AF3C29C4-5167-4947-BBC5-52B601BA0695}" srcOrd="4" destOrd="0" presId="urn:microsoft.com/office/officeart/2005/8/layout/hProcess9"/>
  </dgm:cxnLst>
  <dgm:bg/>
  <dgm:whole/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6722445-D692-4421-A28D-7D0879E07EC3}">
      <dsp:nvSpPr>
        <dsp:cNvPr id="0" name=""/>
        <dsp:cNvSpPr/>
      </dsp:nvSpPr>
      <dsp:spPr>
        <a:xfrm rot="5400000">
          <a:off x="0" y="142875"/>
          <a:ext cx="2143140" cy="214314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kern="1200" dirty="0" smtClean="0"/>
            <a:t>Rotation de 90°</a:t>
          </a:r>
          <a:endParaRPr lang="fr-FR" sz="2500" kern="1200" dirty="0"/>
        </a:p>
      </dsp:txBody>
      <dsp:txXfrm rot="5400000">
        <a:off x="0" y="142875"/>
        <a:ext cx="2143140" cy="214314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6722445-D692-4421-A28D-7D0879E07EC3}">
      <dsp:nvSpPr>
        <dsp:cNvPr id="0" name=""/>
        <dsp:cNvSpPr/>
      </dsp:nvSpPr>
      <dsp:spPr>
        <a:xfrm rot="5400000">
          <a:off x="0" y="250033"/>
          <a:ext cx="1928826" cy="1928826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Application de la fonction</a:t>
          </a:r>
          <a:endParaRPr lang="fr-FR" sz="1700" kern="1200" dirty="0"/>
        </a:p>
      </dsp:txBody>
      <dsp:txXfrm rot="5400000">
        <a:off x="0" y="250033"/>
        <a:ext cx="1928826" cy="1928826"/>
      </dsp:txXfrm>
    </dsp:sp>
  </dsp:spTree>
</dsp:drawing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7FF95-7277-41A3-9F11-012C842374C5}" type="datetimeFigureOut">
              <a:rPr lang="fr-FR" smtClean="0"/>
              <a:pPr/>
              <a:t>29/03/2010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177EB-4EB2-4217-8088-C768AB55D6A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Raph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Diagramme</a:t>
            </a:r>
            <a:r>
              <a:rPr lang="fr-FR" baseline="0" dirty="0" smtClean="0"/>
              <a:t> entier mais simplifié</a:t>
            </a:r>
          </a:p>
          <a:p>
            <a:r>
              <a:rPr lang="fr-FR" baseline="0" dirty="0" smtClean="0"/>
              <a:t>Carlos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Florian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Florian</a:t>
            </a:r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Aurélien ou Carlos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Aurélien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Aurélien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Demo</a:t>
            </a:r>
            <a:r>
              <a:rPr lang="fr-FR" dirty="0" smtClean="0"/>
              <a:t> a voir avec </a:t>
            </a:r>
            <a:r>
              <a:rPr lang="fr-FR" dirty="0" err="1" smtClean="0"/>
              <a:t>raph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Demo</a:t>
            </a:r>
            <a:r>
              <a:rPr lang="fr-FR" dirty="0" smtClean="0"/>
              <a:t> a voir avec </a:t>
            </a:r>
            <a:r>
              <a:rPr lang="fr-FR" dirty="0" err="1" smtClean="0"/>
              <a:t>raph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Demo</a:t>
            </a:r>
            <a:r>
              <a:rPr lang="fr-FR" dirty="0" smtClean="0"/>
              <a:t> a voir avec </a:t>
            </a:r>
            <a:r>
              <a:rPr lang="fr-FR" dirty="0" err="1" smtClean="0"/>
              <a:t>raph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Raph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Florian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Florian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Michael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Manu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Manu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Depuis</a:t>
            </a:r>
            <a:r>
              <a:rPr lang="fr-FR" baseline="0" dirty="0" smtClean="0"/>
              <a:t> la fin de notre S2 jusqu’à maintenant projet TUT dont le sujet est la réalisation du jeu du labyrinthe de la </a:t>
            </a:r>
            <a:r>
              <a:rPr lang="fr-FR" baseline="0" dirty="0" err="1" smtClean="0"/>
              <a:t>societe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ravensburger</a:t>
            </a:r>
            <a:r>
              <a:rPr lang="fr-FR" baseline="0" dirty="0" smtClean="0"/>
              <a:t> sur </a:t>
            </a:r>
            <a:r>
              <a:rPr lang="fr-FR" baseline="0" dirty="0" err="1" smtClean="0"/>
              <a:t>smartphone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Michael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Préciser qu’on insiste</a:t>
            </a:r>
            <a:r>
              <a:rPr lang="fr-FR" baseline="0" dirty="0" smtClean="0"/>
              <a:t> la dessus parce que c utile pour la suite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Manu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Manu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Manu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Carlos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177EB-4EB2-4217-8088-C768AB55D6AC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EF9FB231-A19E-43F1-ACF8-0E047ACAE7A4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3D6B-F422-4C97-9460-B2AA9DA057AF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130B-D556-48FB-8954-C9D93CC537DC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4DD578B5-5AC2-43C0-9AA8-FA0E2C813790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C7ED8759-F966-4174-9C77-51FD201DD6AD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90532C3A-E9D6-4AE9-82F7-C309170ABF55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DDEDBFD4-A256-40CF-B9A5-C54FA0D68DEF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009D3-EC48-4646-A64E-67E11CFDD31B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B866E672-F2ED-4F53-A608-AB2731C8ECDD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C7C24400-7CFA-4F81-A054-F3C3E958B3DB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551AB359-96AA-488B-83EF-01F58CE60220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CFC83A91-F076-44A9-9B3B-C18BCE10E241}" type="datetime1">
              <a:rPr lang="fr-FR" smtClean="0"/>
              <a:pPr/>
              <a:t>29/03/2010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E8C60AE-37C2-4754-87FF-7ECB5351335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em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emf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3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4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ravensburger.com/produktseiten/normal_h/26448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15919">
            <a:off x="583291" y="1935935"/>
            <a:ext cx="4212413" cy="4292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0034" y="785794"/>
            <a:ext cx="8062912" cy="1470025"/>
          </a:xfrm>
        </p:spPr>
        <p:txBody>
          <a:bodyPr>
            <a:noAutofit/>
          </a:bodyPr>
          <a:lstStyle/>
          <a:p>
            <a:r>
              <a:rPr lang="fr-FR" sz="11500" b="1" i="1" dirty="0" smtClean="0"/>
              <a:t>Labyrinthe</a:t>
            </a:r>
            <a:endParaRPr lang="fr-FR" sz="11500" b="1" i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85786" y="2500306"/>
            <a:ext cx="8062912" cy="2393166"/>
          </a:xfrm>
        </p:spPr>
        <p:txBody>
          <a:bodyPr>
            <a:normAutofit fontScale="92500" lnSpcReduction="20000"/>
          </a:bodyPr>
          <a:lstStyle/>
          <a:p>
            <a:r>
              <a:rPr lang="fr-FR" b="1" i="1" dirty="0" err="1" smtClean="0"/>
              <a:t>Barroso</a:t>
            </a:r>
            <a:r>
              <a:rPr lang="fr-FR" i="1" dirty="0" smtClean="0"/>
              <a:t> Carlos</a:t>
            </a:r>
            <a:endParaRPr lang="fr-FR" dirty="0" smtClean="0"/>
          </a:p>
          <a:p>
            <a:r>
              <a:rPr lang="fr-FR" b="1" i="1" dirty="0" smtClean="0"/>
              <a:t>Coussin</a:t>
            </a:r>
            <a:r>
              <a:rPr lang="fr-FR" i="1" dirty="0" smtClean="0"/>
              <a:t> Florian</a:t>
            </a:r>
            <a:endParaRPr lang="fr-FR" dirty="0" smtClean="0"/>
          </a:p>
          <a:p>
            <a:r>
              <a:rPr lang="fr-FR" b="1" i="1" dirty="0" smtClean="0"/>
              <a:t>Dejean</a:t>
            </a:r>
            <a:r>
              <a:rPr lang="fr-FR" i="1" dirty="0" smtClean="0"/>
              <a:t> Emmanuel</a:t>
            </a:r>
            <a:endParaRPr lang="fr-FR" dirty="0" smtClean="0"/>
          </a:p>
          <a:p>
            <a:r>
              <a:rPr lang="fr-FR" b="1" i="1" dirty="0" err="1" smtClean="0"/>
              <a:t>Merouche</a:t>
            </a:r>
            <a:r>
              <a:rPr lang="fr-FR" i="1" dirty="0" smtClean="0"/>
              <a:t> Michaël</a:t>
            </a:r>
            <a:endParaRPr lang="fr-FR" dirty="0" smtClean="0"/>
          </a:p>
          <a:p>
            <a:r>
              <a:rPr lang="fr-FR" b="1" i="1" dirty="0" smtClean="0"/>
              <a:t>Most</a:t>
            </a:r>
            <a:r>
              <a:rPr lang="fr-FR" i="1" dirty="0" smtClean="0"/>
              <a:t> Raphaël</a:t>
            </a:r>
            <a:endParaRPr lang="fr-FR" dirty="0" smtClean="0"/>
          </a:p>
          <a:p>
            <a:r>
              <a:rPr lang="fr-FR" b="1" i="1" dirty="0" smtClean="0"/>
              <a:t>Signe</a:t>
            </a:r>
            <a:r>
              <a:rPr lang="fr-FR" i="1" dirty="0" smtClean="0"/>
              <a:t> Aurélien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-214346" y="6286520"/>
            <a:ext cx="864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i="1" dirty="0" smtClean="0"/>
              <a:t>Département Informatique 2009-2010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Graphisme</a:t>
            </a:r>
          </a:p>
          <a:p>
            <a:pPr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Reproduire les différents éléments du jeu de société (plateau, les cases, les cartes…)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 Numériser tous ces éléments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</a:p>
          <a:p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Développer un programme permettant au joueur d’effectuer une partie contre l’ordinateur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Interface Graphique</a:t>
            </a:r>
          </a:p>
          <a:p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Permettre à l’utilisateur d’interagir avec le téléphone : modifier le plateau, déplacer son pion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Permettre une véritable partie</a:t>
            </a:r>
          </a:p>
          <a:p>
            <a:pPr lvl="1">
              <a:lnSpc>
                <a:spcPct val="150000"/>
              </a:lnSpc>
            </a:pPr>
            <a:endParaRPr lang="fr-FR" dirty="0" smtClean="0"/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Gestion d’une partie en réseau</a:t>
            </a:r>
          </a:p>
          <a:p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Permettre à plusieurs joueurs de faire une partie en réseau grâce à plusieurs Smartphones</a:t>
            </a:r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Intégration des paquetages</a:t>
            </a:r>
          </a:p>
          <a:p>
            <a:endParaRPr lang="fr-FR" dirty="0" smtClean="0"/>
          </a:p>
          <a:p>
            <a:pPr lvl="1">
              <a:lnSpc>
                <a:spcPct val="150000"/>
              </a:lnSpc>
            </a:pPr>
            <a:r>
              <a:rPr lang="fr-FR" dirty="0" smtClean="0"/>
              <a:t>Tester et intégrer les parties développées dans l’application</a:t>
            </a:r>
          </a:p>
          <a:p>
            <a:pPr lvl="1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2 packages contenant les fichiers sources 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Java : contient les classes « logiques »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Laby.iut : contient les classes « activités »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: Diagramme UML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285860"/>
            <a:ext cx="8358246" cy="523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4348" y="2857496"/>
            <a:ext cx="7429552" cy="257176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: Diagramme UML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3357562"/>
            <a:ext cx="710623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71472" y="1857364"/>
            <a:ext cx="8072494" cy="42862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: Diagramme UML</a:t>
            </a:r>
            <a:endParaRPr lang="fr-FR" dirty="0"/>
          </a:p>
        </p:txBody>
      </p:sp>
      <p:pic>
        <p:nvPicPr>
          <p:cNvPr id="7" name="Imag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000240"/>
            <a:ext cx="6908192" cy="390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D:\labyrinthedutinfoRESEAU Bon\res\drawable-hdpi\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14" y="4000504"/>
            <a:ext cx="1736725" cy="1736725"/>
          </a:xfrm>
          <a:prstGeom prst="rect">
            <a:avLst/>
          </a:prstGeom>
          <a:noFill/>
        </p:spPr>
      </p:pic>
      <p:pic>
        <p:nvPicPr>
          <p:cNvPr id="1027" name="Picture 3" descr="D:\labyrinthedutinfoRESEAU Bon\res\drawable-hdpi\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4414" y="4000504"/>
            <a:ext cx="1736725" cy="1736725"/>
          </a:xfrm>
          <a:prstGeom prst="rect">
            <a:avLst/>
          </a:prstGeom>
          <a:noFill/>
        </p:spPr>
      </p:pic>
      <p:pic>
        <p:nvPicPr>
          <p:cNvPr id="1028" name="Picture 4" descr="D:\labyrinthedutinfoRESEAU Bon\res\drawable-hdpi\t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4414" y="4000504"/>
            <a:ext cx="1736725" cy="1736725"/>
          </a:xfrm>
          <a:prstGeom prst="rect">
            <a:avLst/>
          </a:prstGeom>
          <a:noFill/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57422" y="1857364"/>
            <a:ext cx="4929222" cy="42862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: Diagramme UML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2071678"/>
            <a:ext cx="4622702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D:\labyrinthedutinfoRESEAU Bon\res\drawable-hdpi\c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786" y="1714488"/>
            <a:ext cx="1378379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soutenance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00034" y="1714488"/>
            <a:ext cx="8229600" cy="4883196"/>
          </a:xfrm>
        </p:spPr>
        <p:txBody>
          <a:bodyPr>
            <a:normAutofit/>
          </a:bodyPr>
          <a:lstStyle/>
          <a:p>
            <a:r>
              <a:rPr lang="fr-FR" sz="3200" dirty="0" smtClean="0"/>
              <a:t>Introduction</a:t>
            </a:r>
          </a:p>
          <a:p>
            <a:r>
              <a:rPr lang="fr-FR" sz="3200" dirty="0" smtClean="0"/>
              <a:t>Présentation du jeu et du contexte</a:t>
            </a:r>
          </a:p>
          <a:p>
            <a:r>
              <a:rPr lang="fr-FR" sz="3200" dirty="0" smtClean="0"/>
              <a:t>Cahier des charges</a:t>
            </a:r>
          </a:p>
          <a:p>
            <a:r>
              <a:rPr lang="fr-FR" sz="3200" dirty="0" smtClean="0"/>
              <a:t>Analyse</a:t>
            </a:r>
          </a:p>
          <a:p>
            <a:r>
              <a:rPr lang="fr-FR" sz="3200" dirty="0" smtClean="0"/>
              <a:t>Réalisation</a:t>
            </a:r>
          </a:p>
          <a:p>
            <a:r>
              <a:rPr lang="fr-FR" sz="3200" dirty="0" smtClean="0"/>
              <a:t>Problèmes Rencontrés</a:t>
            </a:r>
          </a:p>
          <a:p>
            <a:r>
              <a:rPr lang="fr-FR" sz="3200" dirty="0" smtClean="0"/>
              <a:t>Améliorations Possibles</a:t>
            </a:r>
          </a:p>
          <a:p>
            <a:r>
              <a:rPr lang="fr-FR" sz="3200" dirty="0" smtClean="0"/>
              <a:t>Conclusion</a:t>
            </a:r>
            <a:endParaRPr lang="fr-FR" sz="3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7158" y="1000108"/>
            <a:ext cx="8643998" cy="57150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844" y="267494"/>
            <a:ext cx="8786874" cy="1399032"/>
          </a:xfrm>
        </p:spPr>
        <p:txBody>
          <a:bodyPr>
            <a:normAutofit fontScale="90000"/>
          </a:bodyPr>
          <a:lstStyle/>
          <a:p>
            <a:r>
              <a:rPr lang="fr-FR" sz="4000" dirty="0" smtClean="0"/>
              <a:t>Analyse : Organisation des activités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9921" y="1018383"/>
            <a:ext cx="7705483" cy="5625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: Fonction de recherche de chemins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Chaque case est dotée de droits </a:t>
            </a:r>
          </a:p>
          <a:p>
            <a:pPr lvl="1"/>
            <a:r>
              <a:rPr lang="fr-FR" dirty="0" smtClean="0"/>
              <a:t>1 </a:t>
            </a:r>
            <a:r>
              <a:rPr lang="fr-FR" dirty="0" smtClean="0">
                <a:sym typeface="Wingdings" pitchFamily="2" charset="2"/>
              </a:rPr>
              <a:t> haut, 2  droite…</a:t>
            </a:r>
          </a:p>
          <a:p>
            <a:pPr lvl="1"/>
            <a:endParaRPr lang="fr-FR" dirty="0" smtClean="0">
              <a:sym typeface="Wingdings" pitchFamily="2" charset="2"/>
            </a:endParaRPr>
          </a:p>
          <a:p>
            <a:pPr lvl="1"/>
            <a:endParaRPr lang="fr-FR" dirty="0"/>
          </a:p>
        </p:txBody>
      </p:sp>
      <p:pic>
        <p:nvPicPr>
          <p:cNvPr id="4" name="Image 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214686"/>
            <a:ext cx="3104977" cy="3219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3286124"/>
            <a:ext cx="3104978" cy="3219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Diagramme 7"/>
          <p:cNvGraphicFramePr/>
          <p:nvPr/>
        </p:nvGraphicFramePr>
        <p:xfrm>
          <a:off x="3357554" y="3714752"/>
          <a:ext cx="2143140" cy="242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 descr="G:\device1.png"/>
          <p:cNvPicPr/>
          <p:nvPr/>
        </p:nvPicPr>
        <p:blipFill>
          <a:blip r:embed="rId3" cstate="print"/>
          <a:srcRect t="9455" b="22545"/>
          <a:stretch>
            <a:fillRect/>
          </a:stretch>
        </p:blipFill>
        <p:spPr bwMode="auto">
          <a:xfrm>
            <a:off x="5429256" y="3000372"/>
            <a:ext cx="352687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Image 39" descr="G:\device1.png"/>
          <p:cNvPicPr/>
          <p:nvPr/>
        </p:nvPicPr>
        <p:blipFill>
          <a:blip r:embed="rId3" cstate="print"/>
          <a:srcRect t="9455" b="22545"/>
          <a:stretch>
            <a:fillRect/>
          </a:stretch>
        </p:blipFill>
        <p:spPr bwMode="auto">
          <a:xfrm>
            <a:off x="199743" y="3047872"/>
            <a:ext cx="352687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: Fonction de recherche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2000240"/>
            <a:ext cx="8229600" cy="760374"/>
          </a:xfrm>
        </p:spPr>
        <p:txBody>
          <a:bodyPr/>
          <a:lstStyle/>
          <a:p>
            <a:r>
              <a:rPr lang="fr-FR" b="1" i="1" dirty="0" smtClean="0"/>
              <a:t>Fonction récursive</a:t>
            </a:r>
          </a:p>
          <a:p>
            <a:pPr>
              <a:buNone/>
            </a:pPr>
            <a:endParaRPr lang="fr-FR" dirty="0" smtClean="0">
              <a:sym typeface="Wingdings" pitchFamily="2" charset="2"/>
            </a:endParaRPr>
          </a:p>
          <a:p>
            <a:pPr>
              <a:buNone/>
            </a:pPr>
            <a:endParaRPr lang="fr-FR" dirty="0" smtClean="0">
              <a:sym typeface="Wingdings" pitchFamily="2" charset="2"/>
            </a:endParaRPr>
          </a:p>
          <a:p>
            <a:pPr lvl="1"/>
            <a:endParaRPr lang="fr-FR" dirty="0" smtClean="0">
              <a:sym typeface="Wingdings" pitchFamily="2" charset="2"/>
            </a:endParaRPr>
          </a:p>
          <a:p>
            <a:pPr lvl="1"/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6954854" y="4550636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7429520" y="4548258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6497650" y="4068767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6491301" y="317588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à coins arrondis 20"/>
          <p:cNvSpPr/>
          <p:nvPr/>
        </p:nvSpPr>
        <p:spPr>
          <a:xfrm>
            <a:off x="6491301" y="4540258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à coins arrondis 21"/>
          <p:cNvSpPr/>
          <p:nvPr/>
        </p:nvSpPr>
        <p:spPr>
          <a:xfrm>
            <a:off x="6497651" y="49958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>
          <a:xfrm>
            <a:off x="6497651" y="545625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à coins arrondis 23"/>
          <p:cNvSpPr/>
          <p:nvPr/>
        </p:nvSpPr>
        <p:spPr>
          <a:xfrm>
            <a:off x="6955770" y="592933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>
          <a:xfrm>
            <a:off x="6499238" y="591263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à coins arrondis 25"/>
          <p:cNvSpPr/>
          <p:nvPr/>
        </p:nvSpPr>
        <p:spPr>
          <a:xfrm>
            <a:off x="6026159" y="406241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6"/>
          <p:cNvSpPr/>
          <p:nvPr/>
        </p:nvSpPr>
        <p:spPr>
          <a:xfrm>
            <a:off x="6019810" y="3169535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>
          <a:xfrm>
            <a:off x="6019810" y="4533907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8348717" y="501333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à coins arrondis 29"/>
          <p:cNvSpPr/>
          <p:nvPr/>
        </p:nvSpPr>
        <p:spPr>
          <a:xfrm>
            <a:off x="6026160" y="546663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6027747" y="5930029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5578481" y="407194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5572132" y="3179061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à coins arrondis 34"/>
          <p:cNvSpPr/>
          <p:nvPr/>
        </p:nvSpPr>
        <p:spPr>
          <a:xfrm>
            <a:off x="5572132" y="4543433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>
          <a:xfrm>
            <a:off x="5578482" y="4999049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>
            <a:off x="5578482" y="5459427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à coins arrondis 38"/>
          <p:cNvSpPr/>
          <p:nvPr/>
        </p:nvSpPr>
        <p:spPr>
          <a:xfrm>
            <a:off x="5580069" y="5915805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Diagramme 8"/>
          <p:cNvGraphicFramePr/>
          <p:nvPr/>
        </p:nvGraphicFramePr>
        <p:xfrm>
          <a:off x="3643306" y="3643314"/>
          <a:ext cx="1928826" cy="2428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2" name="Rectangle à coins arrondis 41"/>
          <p:cNvSpPr/>
          <p:nvPr/>
        </p:nvSpPr>
        <p:spPr>
          <a:xfrm>
            <a:off x="7898905" y="4538573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à coins arrondis 42"/>
          <p:cNvSpPr/>
          <p:nvPr/>
        </p:nvSpPr>
        <p:spPr>
          <a:xfrm>
            <a:off x="8348905" y="4536195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à coins arrondis 43"/>
          <p:cNvSpPr/>
          <p:nvPr/>
        </p:nvSpPr>
        <p:spPr>
          <a:xfrm>
            <a:off x="6977330" y="4107755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à coins arrondis 44"/>
          <p:cNvSpPr/>
          <p:nvPr/>
        </p:nvSpPr>
        <p:spPr>
          <a:xfrm>
            <a:off x="7427330" y="4105377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à coins arrondis 45"/>
          <p:cNvSpPr/>
          <p:nvPr/>
        </p:nvSpPr>
        <p:spPr>
          <a:xfrm>
            <a:off x="7896715" y="4095692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à coins arrondis 46"/>
          <p:cNvSpPr/>
          <p:nvPr/>
        </p:nvSpPr>
        <p:spPr>
          <a:xfrm>
            <a:off x="8346715" y="4093314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à coins arrondis 47"/>
          <p:cNvSpPr/>
          <p:nvPr/>
        </p:nvSpPr>
        <p:spPr>
          <a:xfrm>
            <a:off x="8360404" y="3633817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à coins arrondis 48"/>
          <p:cNvSpPr/>
          <p:nvPr/>
        </p:nvSpPr>
        <p:spPr>
          <a:xfrm>
            <a:off x="8358214" y="3178236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à coins arrondis 49"/>
          <p:cNvSpPr/>
          <p:nvPr/>
        </p:nvSpPr>
        <p:spPr>
          <a:xfrm>
            <a:off x="6953204" y="5014889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à coins arrondis 50"/>
          <p:cNvSpPr/>
          <p:nvPr/>
        </p:nvSpPr>
        <p:spPr>
          <a:xfrm>
            <a:off x="7403204" y="5012511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à coins arrondis 51"/>
          <p:cNvSpPr/>
          <p:nvPr/>
        </p:nvSpPr>
        <p:spPr>
          <a:xfrm>
            <a:off x="7872589" y="5002826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à coins arrondis 52"/>
          <p:cNvSpPr/>
          <p:nvPr/>
        </p:nvSpPr>
        <p:spPr>
          <a:xfrm>
            <a:off x="6953204" y="5464889"/>
            <a:ext cx="450000" cy="450000"/>
          </a:xfrm>
          <a:prstGeom prst="roundRect">
            <a:avLst/>
          </a:prstGeom>
          <a:solidFill>
            <a:srgbClr val="00B050">
              <a:alpha val="28000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à coins arrondis 53"/>
          <p:cNvSpPr/>
          <p:nvPr/>
        </p:nvSpPr>
        <p:spPr>
          <a:xfrm>
            <a:off x="7884060" y="317585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à coins arrondis 54"/>
          <p:cNvSpPr/>
          <p:nvPr/>
        </p:nvSpPr>
        <p:spPr>
          <a:xfrm>
            <a:off x="7412569" y="318141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6964891" y="319093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à coins arrondis 56"/>
          <p:cNvSpPr/>
          <p:nvPr/>
        </p:nvSpPr>
        <p:spPr>
          <a:xfrm>
            <a:off x="6503392" y="3649665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à coins arrondis 57"/>
          <p:cNvSpPr/>
          <p:nvPr/>
        </p:nvSpPr>
        <p:spPr>
          <a:xfrm>
            <a:off x="6031901" y="364331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à coins arrondis 58"/>
          <p:cNvSpPr/>
          <p:nvPr/>
        </p:nvSpPr>
        <p:spPr>
          <a:xfrm>
            <a:off x="5584223" y="365284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7896151" y="364884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7424660" y="3655189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à coins arrondis 61"/>
          <p:cNvSpPr/>
          <p:nvPr/>
        </p:nvSpPr>
        <p:spPr>
          <a:xfrm>
            <a:off x="6976982" y="3664715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à coins arrondis 62"/>
          <p:cNvSpPr/>
          <p:nvPr/>
        </p:nvSpPr>
        <p:spPr>
          <a:xfrm>
            <a:off x="8336842" y="5935681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à coins arrondis 63"/>
          <p:cNvSpPr/>
          <p:nvPr/>
        </p:nvSpPr>
        <p:spPr>
          <a:xfrm>
            <a:off x="7865351" y="592933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à coins arrondis 64"/>
          <p:cNvSpPr/>
          <p:nvPr/>
        </p:nvSpPr>
        <p:spPr>
          <a:xfrm>
            <a:off x="7417673" y="593885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à coins arrondis 65"/>
          <p:cNvSpPr/>
          <p:nvPr/>
        </p:nvSpPr>
        <p:spPr>
          <a:xfrm>
            <a:off x="8349093" y="5476155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à coins arrondis 66"/>
          <p:cNvSpPr/>
          <p:nvPr/>
        </p:nvSpPr>
        <p:spPr>
          <a:xfrm>
            <a:off x="7877602" y="546980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à coins arrondis 67"/>
          <p:cNvSpPr/>
          <p:nvPr/>
        </p:nvSpPr>
        <p:spPr>
          <a:xfrm>
            <a:off x="7429924" y="5479330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à coins arrondis 68"/>
          <p:cNvSpPr/>
          <p:nvPr/>
        </p:nvSpPr>
        <p:spPr>
          <a:xfrm>
            <a:off x="6050826" y="5000636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space réservé du numéro de diapositive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: Utilisation du Bluetooth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28596" y="1857365"/>
            <a:ext cx="8229600" cy="4714908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Choix du Bluetooth</a:t>
            </a:r>
          </a:p>
          <a:p>
            <a:pPr lvl="1"/>
            <a:r>
              <a:rPr lang="fr-FR" dirty="0" smtClean="0"/>
              <a:t>Peu de jeux en réseau</a:t>
            </a:r>
          </a:p>
          <a:p>
            <a:pPr lvl="1"/>
            <a:r>
              <a:rPr lang="fr-FR" dirty="0" smtClean="0"/>
              <a:t>Wifi : pas de réseau ad hoc sur Android</a:t>
            </a:r>
          </a:p>
          <a:p>
            <a:pPr lvl="1"/>
            <a:r>
              <a:rPr lang="fr-FR" dirty="0" smtClean="0"/>
              <a:t>Bluetooth: plus accessible </a:t>
            </a:r>
          </a:p>
          <a:p>
            <a:endParaRPr lang="fr-FR" dirty="0" smtClean="0"/>
          </a:p>
          <a:p>
            <a:r>
              <a:rPr lang="fr-FR" dirty="0" smtClean="0"/>
              <a:t>Bluetooth et Android</a:t>
            </a:r>
          </a:p>
          <a:p>
            <a:pPr lvl="1"/>
            <a:r>
              <a:rPr lang="fr-FR" dirty="0" smtClean="0"/>
              <a:t>Problème</a:t>
            </a:r>
          </a:p>
          <a:p>
            <a:pPr lvl="2"/>
            <a:r>
              <a:rPr lang="fr-FR" dirty="0" smtClean="0"/>
              <a:t>Pas d’envoi de données entre deux téléphones sur les versions </a:t>
            </a:r>
            <a:r>
              <a:rPr lang="fr-FR" dirty="0" err="1" smtClean="0"/>
              <a:t>Android</a:t>
            </a:r>
            <a:r>
              <a:rPr lang="fr-FR" dirty="0" smtClean="0"/>
              <a:t> inférieures à la 2.0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Solution</a:t>
            </a:r>
          </a:p>
          <a:p>
            <a:pPr lvl="2"/>
            <a:r>
              <a:rPr lang="fr-FR" dirty="0" smtClean="0"/>
              <a:t>Mettre à jour le téléphone et profiter des API Bluetooth</a:t>
            </a:r>
          </a:p>
          <a:p>
            <a:pPr lvl="2"/>
            <a:endParaRPr lang="fr-FR" dirty="0"/>
          </a:p>
        </p:txBody>
      </p:sp>
      <p:pic>
        <p:nvPicPr>
          <p:cNvPr id="8" name="Picture 2" descr="C:\Users\Raphi\Desktop\androi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693" y="866768"/>
            <a:ext cx="3035307" cy="2276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24</a:t>
            </a:fld>
            <a:endParaRPr lang="fr-FR"/>
          </a:p>
        </p:txBody>
      </p:sp>
      <p:graphicFrame>
        <p:nvGraphicFramePr>
          <p:cNvPr id="6" name="Diagramme 5"/>
          <p:cNvGraphicFramePr/>
          <p:nvPr/>
        </p:nvGraphicFramePr>
        <p:xfrm>
          <a:off x="642910" y="428604"/>
          <a:ext cx="8072494" cy="350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/>
          <p:cNvSpPr/>
          <p:nvPr/>
        </p:nvSpPr>
        <p:spPr>
          <a:xfrm>
            <a:off x="2044740" y="904064"/>
            <a:ext cx="1918294" cy="5164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 déjà activé</a:t>
            </a:r>
            <a:endParaRPr lang="fr-FR" dirty="0"/>
          </a:p>
        </p:txBody>
      </p:sp>
      <p:sp>
        <p:nvSpPr>
          <p:cNvPr id="10" name="Demi-tour 9"/>
          <p:cNvSpPr/>
          <p:nvPr/>
        </p:nvSpPr>
        <p:spPr>
          <a:xfrm>
            <a:off x="1970960" y="756503"/>
            <a:ext cx="2172412" cy="664025"/>
          </a:xfrm>
          <a:prstGeom prst="utur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53279" y="2968622"/>
            <a:ext cx="1918294" cy="53181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 déjà activé</a:t>
            </a:r>
            <a:endParaRPr lang="fr-FR" dirty="0"/>
          </a:p>
        </p:txBody>
      </p:sp>
      <p:sp>
        <p:nvSpPr>
          <p:cNvPr id="12" name="Demi-tour 11"/>
          <p:cNvSpPr/>
          <p:nvPr/>
        </p:nvSpPr>
        <p:spPr>
          <a:xfrm rot="10800000" flipH="1">
            <a:off x="4479499" y="2969917"/>
            <a:ext cx="2164203" cy="664025"/>
          </a:xfrm>
          <a:prstGeom prst="utur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Picture 2" descr="C:\Users\Raphi\Desktop\Cours S4\capture android\device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5786" y="4000504"/>
            <a:ext cx="1800000" cy="2700008"/>
          </a:xfrm>
          <a:prstGeom prst="rect">
            <a:avLst/>
          </a:prstGeom>
          <a:noFill/>
        </p:spPr>
      </p:pic>
      <p:pic>
        <p:nvPicPr>
          <p:cNvPr id="14" name="Picture 4" descr="C:\Users\Raphi\Desktop\Cours S4\capture android\captureandros\devic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14744" y="4000504"/>
            <a:ext cx="1800000" cy="2700000"/>
          </a:xfrm>
          <a:prstGeom prst="rect">
            <a:avLst/>
          </a:prstGeom>
          <a:noFill/>
        </p:spPr>
      </p:pic>
      <p:pic>
        <p:nvPicPr>
          <p:cNvPr id="15" name="Picture 5" descr="C:\Users\Raphi\Desktop\Cours S4\capture android\captureandros\device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00826" y="4000504"/>
            <a:ext cx="1800000" cy="2700000"/>
          </a:xfrm>
          <a:prstGeom prst="rect">
            <a:avLst/>
          </a:prstGeom>
          <a:noFill/>
        </p:spPr>
      </p:pic>
      <p:sp>
        <p:nvSpPr>
          <p:cNvPr id="16" name="Flèche droite 15"/>
          <p:cNvSpPr/>
          <p:nvPr/>
        </p:nvSpPr>
        <p:spPr>
          <a:xfrm>
            <a:off x="5643570" y="5143512"/>
            <a:ext cx="785818" cy="42862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>
            <a:off x="2786050" y="5143512"/>
            <a:ext cx="785818" cy="42862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-500098" y="-357214"/>
            <a:ext cx="8229600" cy="1399032"/>
          </a:xfrm>
        </p:spPr>
        <p:txBody>
          <a:bodyPr/>
          <a:lstStyle/>
          <a:p>
            <a:r>
              <a:rPr lang="fr-FR" dirty="0" smtClean="0"/>
              <a:t>Serveur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-500098" y="-357214"/>
            <a:ext cx="8229600" cy="1399032"/>
          </a:xfrm>
        </p:spPr>
        <p:txBody>
          <a:bodyPr/>
          <a:lstStyle/>
          <a:p>
            <a:r>
              <a:rPr lang="fr-FR" dirty="0" smtClean="0"/>
              <a:t>Client</a:t>
            </a:r>
            <a:endParaRPr lang="fr-FR" dirty="0"/>
          </a:p>
        </p:txBody>
      </p:sp>
      <p:graphicFrame>
        <p:nvGraphicFramePr>
          <p:cNvPr id="20" name="Diagramme 19"/>
          <p:cNvGraphicFramePr/>
          <p:nvPr/>
        </p:nvGraphicFramePr>
        <p:xfrm>
          <a:off x="285720" y="285728"/>
          <a:ext cx="8643998" cy="3286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ectangle 20"/>
          <p:cNvSpPr/>
          <p:nvPr/>
        </p:nvSpPr>
        <p:spPr>
          <a:xfrm>
            <a:off x="2197363" y="641330"/>
            <a:ext cx="1946009" cy="5000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 déjà activé</a:t>
            </a:r>
            <a:endParaRPr lang="fr-FR" dirty="0"/>
          </a:p>
        </p:txBody>
      </p:sp>
      <p:sp>
        <p:nvSpPr>
          <p:cNvPr id="22" name="Demi-tour 21"/>
          <p:cNvSpPr/>
          <p:nvPr/>
        </p:nvSpPr>
        <p:spPr>
          <a:xfrm>
            <a:off x="2114266" y="500042"/>
            <a:ext cx="2244125" cy="642942"/>
          </a:xfrm>
          <a:prstGeom prst="utur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06199" y="2641596"/>
            <a:ext cx="2097102" cy="5000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 déjà activé</a:t>
            </a:r>
            <a:endParaRPr lang="fr-FR" dirty="0"/>
          </a:p>
        </p:txBody>
      </p:sp>
      <p:sp>
        <p:nvSpPr>
          <p:cNvPr id="24" name="Demi-tour 23"/>
          <p:cNvSpPr/>
          <p:nvPr/>
        </p:nvSpPr>
        <p:spPr>
          <a:xfrm rot="10800000" flipH="1">
            <a:off x="5023316" y="2643183"/>
            <a:ext cx="2327240" cy="642942"/>
          </a:xfrm>
          <a:prstGeom prst="utur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5" name="Picture 2" descr="C:\Users\Raphi\Desktop\Cours S4\capture android\captureandros\device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348" y="4000504"/>
            <a:ext cx="1800000" cy="2700000"/>
          </a:xfrm>
          <a:prstGeom prst="rect">
            <a:avLst/>
          </a:prstGeom>
          <a:noFill/>
        </p:spPr>
      </p:pic>
      <p:sp>
        <p:nvSpPr>
          <p:cNvPr id="26" name="Flèche droite 25"/>
          <p:cNvSpPr/>
          <p:nvPr/>
        </p:nvSpPr>
        <p:spPr>
          <a:xfrm>
            <a:off x="5643570" y="5143512"/>
            <a:ext cx="785818" cy="42862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droite 26"/>
          <p:cNvSpPr/>
          <p:nvPr/>
        </p:nvSpPr>
        <p:spPr>
          <a:xfrm>
            <a:off x="2714612" y="5143512"/>
            <a:ext cx="785818" cy="42862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3" descr="C:\Users\Raphi\Desktop\Cours S4\capture android\captureandros\device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43306" y="4000504"/>
            <a:ext cx="1800000" cy="2700000"/>
          </a:xfrm>
          <a:prstGeom prst="rect">
            <a:avLst/>
          </a:prstGeom>
          <a:noFill/>
        </p:spPr>
      </p:pic>
      <p:pic>
        <p:nvPicPr>
          <p:cNvPr id="29" name="Picture 4" descr="C:\Users\Raphi\Desktop\Cours S4\capture android\device7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43702" y="4000504"/>
            <a:ext cx="1800000" cy="27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26</a:t>
            </a:fld>
            <a:endParaRPr lang="fr-FR"/>
          </a:p>
        </p:txBody>
      </p:sp>
      <p:graphicFrame>
        <p:nvGraphicFramePr>
          <p:cNvPr id="5" name="Diagramme 4"/>
          <p:cNvGraphicFramePr/>
          <p:nvPr/>
        </p:nvGraphicFramePr>
        <p:xfrm>
          <a:off x="142844" y="101207"/>
          <a:ext cx="8858312" cy="3184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3" descr="C:\Users\Raphi\Desktop\Cours S4\capture android\device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596" y="3357562"/>
            <a:ext cx="2124000" cy="3186001"/>
          </a:xfrm>
          <a:prstGeom prst="rect">
            <a:avLst/>
          </a:prstGeom>
          <a:noFill/>
        </p:spPr>
      </p:pic>
      <p:pic>
        <p:nvPicPr>
          <p:cNvPr id="7" name="Picture 2" descr="C:\Users\Raphi\Desktop\Cours S4\capture android\device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5718" y="3357562"/>
            <a:ext cx="2124000" cy="3186001"/>
          </a:xfrm>
          <a:prstGeom prst="rect">
            <a:avLst/>
          </a:prstGeom>
          <a:noFill/>
        </p:spPr>
      </p:pic>
      <p:pic>
        <p:nvPicPr>
          <p:cNvPr id="8" name="Picture 4" descr="C:\Users\Raphi\Desktop\Cours S4\capture android\device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43306" y="3357562"/>
            <a:ext cx="2124000" cy="3186001"/>
          </a:xfrm>
          <a:prstGeom prst="rect">
            <a:avLst/>
          </a:prstGeom>
          <a:noFill/>
        </p:spPr>
      </p:pic>
      <p:sp>
        <p:nvSpPr>
          <p:cNvPr id="9" name="Flèche droite 8"/>
          <p:cNvSpPr/>
          <p:nvPr/>
        </p:nvSpPr>
        <p:spPr>
          <a:xfrm>
            <a:off x="2695380" y="4643446"/>
            <a:ext cx="876488" cy="47808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droite 9"/>
          <p:cNvSpPr/>
          <p:nvPr/>
        </p:nvSpPr>
        <p:spPr>
          <a:xfrm>
            <a:off x="5857884" y="4643446"/>
            <a:ext cx="876488" cy="47808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: Sauvegarde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Sauvegarde automatique à chaque tour</a:t>
            </a:r>
          </a:p>
          <a:p>
            <a:endParaRPr lang="fr-FR" dirty="0" smtClean="0"/>
          </a:p>
          <a:p>
            <a:r>
              <a:rPr lang="fr-FR" dirty="0" smtClean="0"/>
              <a:t>2 possibilités de stockage :</a:t>
            </a:r>
          </a:p>
          <a:p>
            <a:pPr lvl="1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Preferences</a:t>
            </a:r>
            <a:endParaRPr lang="fr-FR" dirty="0" smtClean="0"/>
          </a:p>
          <a:p>
            <a:pPr lvl="1"/>
            <a:r>
              <a:rPr lang="fr-FR" dirty="0" smtClean="0"/>
              <a:t>Sauvegarde dans un fichier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Utilisation de la sérialisation</a:t>
            </a:r>
          </a:p>
          <a:p>
            <a:pPr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Réalisation : Problèmes rencontrés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Conception de l’interface graphique</a:t>
            </a:r>
          </a:p>
          <a:p>
            <a:endParaRPr lang="fr-FR" dirty="0" smtClean="0"/>
          </a:p>
          <a:p>
            <a:r>
              <a:rPr lang="fr-FR" dirty="0" smtClean="0"/>
              <a:t>Intégration Intelligence Artificielle</a:t>
            </a:r>
          </a:p>
          <a:p>
            <a:endParaRPr lang="fr-FR" dirty="0" smtClean="0"/>
          </a:p>
          <a:p>
            <a:r>
              <a:rPr lang="fr-FR" dirty="0" smtClean="0"/>
              <a:t>Fonction de recherche de chemins</a:t>
            </a:r>
          </a:p>
          <a:p>
            <a:endParaRPr lang="fr-FR" dirty="0" smtClean="0"/>
          </a:p>
          <a:p>
            <a:r>
              <a:rPr lang="fr-FR" dirty="0" smtClean="0"/>
              <a:t>L’utilisation du Bluetooth</a:t>
            </a:r>
          </a:p>
          <a:p>
            <a:endParaRPr lang="fr-FR" dirty="0" smtClean="0"/>
          </a:p>
          <a:p>
            <a:r>
              <a:rPr lang="fr-FR" dirty="0" smtClean="0">
                <a:sym typeface="Wingdings" pitchFamily="2" charset="2"/>
              </a:rPr>
              <a:t> Manque de documentation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Améliorations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14488"/>
            <a:ext cx="8229600" cy="474032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3200" dirty="0" smtClean="0"/>
              <a:t>Design des menus et du jeu</a:t>
            </a:r>
          </a:p>
          <a:p>
            <a:pPr>
              <a:lnSpc>
                <a:spcPct val="150000"/>
              </a:lnSpc>
            </a:pPr>
            <a:r>
              <a:rPr lang="fr-FR" sz="3200" dirty="0" smtClean="0"/>
              <a:t>Amélioration des sauvegardes</a:t>
            </a:r>
          </a:p>
          <a:p>
            <a:pPr>
              <a:lnSpc>
                <a:spcPct val="150000"/>
              </a:lnSpc>
            </a:pPr>
            <a:r>
              <a:rPr lang="fr-FR" sz="3200" dirty="0" smtClean="0"/>
              <a:t>Finition de l’intégration de l’IA</a:t>
            </a:r>
          </a:p>
          <a:p>
            <a:pPr>
              <a:lnSpc>
                <a:spcPct val="150000"/>
              </a:lnSpc>
            </a:pPr>
            <a:r>
              <a:rPr lang="fr-FR" sz="3200" dirty="0" smtClean="0"/>
              <a:t>Partie en réseau à plus de 2 joueurs</a:t>
            </a:r>
          </a:p>
          <a:p>
            <a:pPr>
              <a:lnSpc>
                <a:spcPct val="150000"/>
              </a:lnSpc>
            </a:pPr>
            <a:r>
              <a:rPr lang="fr-FR" sz="3200" dirty="0" smtClean="0"/>
              <a:t>Journal des opérations effectuées</a:t>
            </a:r>
          </a:p>
          <a:p>
            <a:pPr>
              <a:lnSpc>
                <a:spcPct val="150000"/>
              </a:lnSpc>
            </a:pPr>
            <a:r>
              <a:rPr lang="fr-FR" sz="3200" dirty="0" smtClean="0"/>
              <a:t>Jouabilité 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Projet de 10 mois réalisé par 6 étudiants</a:t>
            </a:r>
          </a:p>
          <a:p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i="1" u="sng" dirty="0" smtClean="0"/>
              <a:t>Sujet :</a:t>
            </a:r>
            <a:r>
              <a:rPr lang="fr-FR" i="1" dirty="0" smtClean="0"/>
              <a:t> </a:t>
            </a:r>
            <a:r>
              <a:rPr lang="fr-FR" dirty="0" smtClean="0"/>
              <a:t>réalisation du jeu de Labyrinthe sur Smartphone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sym typeface="Wingdings" pitchFamily="2" charset="2"/>
              </a:rPr>
              <a:t>Apports personnels techniques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Travail en groupe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Confrontation à la réalité du travail de professionnels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Mise à part l’intégration de l’IA </a:t>
            </a:r>
            <a:r>
              <a:rPr lang="fr-FR" dirty="0" smtClean="0">
                <a:sym typeface="Wingdings" pitchFamily="2" charset="2"/>
              </a:rPr>
              <a:t> projet abouti et application réussie</a:t>
            </a:r>
          </a:p>
          <a:p>
            <a:pPr>
              <a:lnSpc>
                <a:spcPct val="150000"/>
              </a:lnSpc>
            </a:pPr>
            <a:endParaRPr lang="fr-FR" dirty="0" smtClean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ym typeface="Wingdings" pitchFamily="2" charset="2"/>
              </a:rPr>
              <a:t>Projet bénéfique pour tous les membres du groupe</a:t>
            </a:r>
          </a:p>
          <a:p>
            <a:pPr>
              <a:lnSpc>
                <a:spcPct val="150000"/>
              </a:lnSpc>
            </a:pPr>
            <a:endParaRPr lang="fr-FR" dirty="0" smtClean="0">
              <a:sym typeface="Wingdings" pitchFamily="2" charset="2"/>
            </a:endParaRP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0034" y="1500174"/>
            <a:ext cx="8358246" cy="5072098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Labyrinthe de RAVENSBURGER</a:t>
            </a:r>
          </a:p>
          <a:p>
            <a:endParaRPr lang="fr-FR" dirty="0" smtClean="0"/>
          </a:p>
          <a:p>
            <a:r>
              <a:rPr lang="fr-FR" dirty="0" smtClean="0"/>
              <a:t>De 2 à 4 joueurs</a:t>
            </a:r>
          </a:p>
          <a:p>
            <a:pPr>
              <a:buNone/>
            </a:pP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 partir de 7ans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But du jeu : trouver dans le labyrinthe tous ses trésors</a:t>
            </a:r>
            <a:endParaRPr lang="fr-FR" dirty="0"/>
          </a:p>
        </p:txBody>
      </p:sp>
      <p:pic>
        <p:nvPicPr>
          <p:cNvPr id="9220" name="Picture 4" descr="http://jesweb.net/old/critique/labyrinthe/labyrinthe-zoo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848">
            <a:off x="4548282" y="2175940"/>
            <a:ext cx="3760310" cy="3090976"/>
          </a:xfrm>
          <a:prstGeom prst="roundRect">
            <a:avLst>
              <a:gd name="adj" fmla="val 265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1643050"/>
            <a:ext cx="8229600" cy="4572000"/>
          </a:xfrm>
        </p:spPr>
        <p:txBody>
          <a:bodyPr/>
          <a:lstStyle/>
          <a:p>
            <a:r>
              <a:rPr lang="fr-FR" dirty="0" smtClean="0"/>
              <a:t>Plateau constitué de 49 cases</a:t>
            </a:r>
          </a:p>
          <a:p>
            <a:pPr lvl="1"/>
            <a:r>
              <a:rPr lang="fr-FR" dirty="0" smtClean="0"/>
              <a:t>mobiles</a:t>
            </a:r>
          </a:p>
          <a:p>
            <a:pPr lvl="1"/>
            <a:r>
              <a:rPr lang="fr-FR" dirty="0" smtClean="0"/>
              <a:t>fixes</a:t>
            </a:r>
          </a:p>
          <a:p>
            <a:pPr lvl="1">
              <a:buNone/>
            </a:pPr>
            <a:endParaRPr lang="fr-FR" dirty="0" smtClean="0"/>
          </a:p>
          <a:p>
            <a:r>
              <a:rPr lang="fr-FR" dirty="0" smtClean="0"/>
              <a:t>Modifier le plateau</a:t>
            </a:r>
            <a:br>
              <a:rPr lang="fr-FR" dirty="0" smtClean="0"/>
            </a:br>
            <a:r>
              <a:rPr lang="fr-FR" dirty="0" smtClean="0"/>
              <a:t>pour créer un chemin</a:t>
            </a:r>
          </a:p>
          <a:p>
            <a:endParaRPr lang="fr-FR" dirty="0" smtClean="0"/>
          </a:p>
          <a:p>
            <a:r>
              <a:rPr lang="fr-FR" dirty="0" smtClean="0"/>
              <a:t>Se déplacer pour</a:t>
            </a:r>
            <a:br>
              <a:rPr lang="fr-FR" dirty="0" smtClean="0"/>
            </a:br>
            <a:r>
              <a:rPr lang="fr-FR" dirty="0" smtClean="0"/>
              <a:t>l’objectif de sa carte</a:t>
            </a:r>
          </a:p>
          <a:p>
            <a:pPr lvl="1">
              <a:buNone/>
            </a:pPr>
            <a:endParaRPr lang="fr-FR" dirty="0" smtClean="0"/>
          </a:p>
        </p:txBody>
      </p:sp>
      <p:pic>
        <p:nvPicPr>
          <p:cNvPr id="9218" name="Picture 2" descr="http://images.funagain.com/photo1/huge/04577.jpg"/>
          <p:cNvPicPr>
            <a:picLocks noChangeAspect="1" noChangeArrowheads="1"/>
          </p:cNvPicPr>
          <p:nvPr/>
        </p:nvPicPr>
        <p:blipFill>
          <a:blip r:embed="rId3" cstate="print"/>
          <a:srcRect b="7769"/>
          <a:stretch>
            <a:fillRect/>
          </a:stretch>
        </p:blipFill>
        <p:spPr bwMode="auto">
          <a:xfrm rot="16200000">
            <a:off x="5139328" y="2075854"/>
            <a:ext cx="3651691" cy="4071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à coins arrondis 4"/>
          <p:cNvSpPr/>
          <p:nvPr/>
        </p:nvSpPr>
        <p:spPr>
          <a:xfrm>
            <a:off x="5294000" y="2428868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à coins arrondis 5"/>
          <p:cNvSpPr/>
          <p:nvPr/>
        </p:nvSpPr>
        <p:spPr>
          <a:xfrm>
            <a:off x="6265140" y="2436488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7227081" y="2428868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8178726" y="2428868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5294000" y="338042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6272760" y="338804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7222826" y="338804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8178726" y="3395662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286380" y="434245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6265140" y="43500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7215206" y="43500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8178726" y="43500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5286380" y="529835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6265140" y="53059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7215206" y="530597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8178726" y="5298354"/>
            <a:ext cx="450000" cy="450000"/>
          </a:xfrm>
          <a:prstGeom prst="roundRect">
            <a:avLst/>
          </a:prstGeom>
          <a:solidFill>
            <a:srgbClr val="B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Contexte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42844" y="1882808"/>
            <a:ext cx="8329642" cy="457200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Nouvelles Technologies</a:t>
            </a:r>
          </a:p>
          <a:p>
            <a:endParaRPr lang="fr-FR" dirty="0" smtClean="0"/>
          </a:p>
          <a:p>
            <a:r>
              <a:rPr lang="fr-FR" dirty="0" smtClean="0"/>
              <a:t>Baisse des prix des Smartphones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25% des utilisateurs de téléphones portables possèdent un Smartphone</a:t>
            </a:r>
          </a:p>
          <a:p>
            <a:pPr lvl="1">
              <a:buNone/>
            </a:pPr>
            <a:endParaRPr lang="fr-FR" dirty="0" smtClean="0">
              <a:sym typeface="Wingdings" pitchFamily="2" charset="2"/>
            </a:endParaRPr>
          </a:p>
          <a:p>
            <a:pPr lvl="1">
              <a:buNone/>
            </a:pPr>
            <a:r>
              <a:rPr lang="fr-FR" dirty="0" smtClean="0">
                <a:sym typeface="Wingdings" pitchFamily="2" charset="2"/>
              </a:rPr>
              <a:t> Notre </a:t>
            </a:r>
            <a:r>
              <a:rPr lang="fr-FR" dirty="0" smtClean="0"/>
              <a:t>projet s’intègre bien dans la logique future</a:t>
            </a:r>
            <a:endParaRPr lang="fr-FR" dirty="0"/>
          </a:p>
        </p:txBody>
      </p:sp>
      <p:pic>
        <p:nvPicPr>
          <p:cNvPr id="6" name="Image 5" descr="C:\Users\Manu\Desktop\htcLaby2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7725" y="428604"/>
            <a:ext cx="2316275" cy="4058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3 OS au départ :</a:t>
            </a:r>
            <a:endParaRPr lang="fr-FR" dirty="0"/>
          </a:p>
        </p:txBody>
      </p:sp>
      <p:pic>
        <p:nvPicPr>
          <p:cNvPr id="36866" name="Picture 2" descr="http://www.tech-max.fr/wp-content/images/iphone-os-preview-hero200903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950498"/>
            <a:ext cx="2357453" cy="2121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68" name="Picture 4" descr="http://www.mobilewhack.com/windows-mobile-7.0-8.0-thum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70695" y="3267100"/>
            <a:ext cx="2201437" cy="2876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70" name="Picture 6" descr="http://img.extremepc.fr/2009/multimedia/telephone-mobile/android-o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1" y="4107661"/>
            <a:ext cx="2619393" cy="1964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Notre choix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Nouveau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Libre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Plus adapté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</p:txBody>
      </p:sp>
      <p:pic>
        <p:nvPicPr>
          <p:cNvPr id="36870" name="Picture 6" descr="http://img.extremepc.fr/2009/multimedia/telephone-mobile/android-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786058"/>
            <a:ext cx="3762401" cy="282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FR" dirty="0" smtClean="0"/>
              <a:t>Division du projet en 6 grandes parties :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Graphisme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Intelligence Artificielle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Interface Graphique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Gestion d’une partie en réseau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Intégration des paquetages et tests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C60AE-37C2-4754-87FF-7ECB53513357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346</TotalTime>
  <Words>682</Words>
  <Application>Microsoft Office PowerPoint</Application>
  <PresentationFormat>Affichage à l'écran (4:3)</PresentationFormat>
  <Paragraphs>247</Paragraphs>
  <Slides>31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Verve</vt:lpstr>
      <vt:lpstr>Labyrinthe</vt:lpstr>
      <vt:lpstr>Plan de la soutenance</vt:lpstr>
      <vt:lpstr>Introduction</vt:lpstr>
      <vt:lpstr>Présentation du Jeu</vt:lpstr>
      <vt:lpstr>Présentation Jeu</vt:lpstr>
      <vt:lpstr>Présentation Contexte</vt:lpstr>
      <vt:lpstr>Présentation Contexte</vt:lpstr>
      <vt:lpstr>Présentation Contexte</vt:lpstr>
      <vt:lpstr>Cahier des charges</vt:lpstr>
      <vt:lpstr>Cahier des charges</vt:lpstr>
      <vt:lpstr>Cahier des charges</vt:lpstr>
      <vt:lpstr>Cahier des charges</vt:lpstr>
      <vt:lpstr>Cahier des charges</vt:lpstr>
      <vt:lpstr>Cahier des charges</vt:lpstr>
      <vt:lpstr>Analyse</vt:lpstr>
      <vt:lpstr>Analyse : Diagramme UML</vt:lpstr>
      <vt:lpstr>Analyse : Diagramme UML</vt:lpstr>
      <vt:lpstr>Analyse : Diagramme UML</vt:lpstr>
      <vt:lpstr>Analyse : Diagramme UML</vt:lpstr>
      <vt:lpstr>Analyse : Organisation des activités </vt:lpstr>
      <vt:lpstr>Réalisation : Fonction de recherche de chemins</vt:lpstr>
      <vt:lpstr>Réalisation : Fonction de recherche</vt:lpstr>
      <vt:lpstr>Réalisation : Utilisation du Bluetooth</vt:lpstr>
      <vt:lpstr>Serveur</vt:lpstr>
      <vt:lpstr>Client</vt:lpstr>
      <vt:lpstr>Diapositive 26</vt:lpstr>
      <vt:lpstr>Réalisation : Sauvegarde</vt:lpstr>
      <vt:lpstr>Réalisation : Problèmes rencontrés</vt:lpstr>
      <vt:lpstr>Améliorations Possibles</vt:lpstr>
      <vt:lpstr>Bilan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Labyrinthe</dc:title>
  <dc:creator>portable</dc:creator>
  <cp:lastModifiedBy>portable</cp:lastModifiedBy>
  <cp:revision>37</cp:revision>
  <dcterms:created xsi:type="dcterms:W3CDTF">2010-03-23T11:43:31Z</dcterms:created>
  <dcterms:modified xsi:type="dcterms:W3CDTF">2010-03-29T06:48:12Z</dcterms:modified>
</cp:coreProperties>
</file>